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3.xml" ContentType="application/vnd.openxmlformats-officedocument.presentationml.tags+xml"/>
  <Override PartName="/ppt/notesSlides/notesSlide35.xml" ContentType="application/vnd.openxmlformats-officedocument.presentationml.notesSlide+xml"/>
  <Override PartName="/ppt/tags/tag4.xml" ContentType="application/vnd.openxmlformats-officedocument.presentationml.tags+xml"/>
  <Override PartName="/ppt/notesSlides/notesSlide36.xml" ContentType="application/vnd.openxmlformats-officedocument.presentationml.notesSlide+xml"/>
  <Override PartName="/ppt/tags/tag5.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2"/>
  </p:sldMasterIdLst>
  <p:notesMasterIdLst>
    <p:notesMasterId r:id="rId51"/>
  </p:notesMasterIdLst>
  <p:handoutMasterIdLst>
    <p:handoutMasterId r:id="rId52"/>
  </p:handoutMasterIdLst>
  <p:sldIdLst>
    <p:sldId id="256" r:id="rId3"/>
    <p:sldId id="314" r:id="rId4"/>
    <p:sldId id="315" r:id="rId5"/>
    <p:sldId id="311" r:id="rId6"/>
    <p:sldId id="312" r:id="rId7"/>
    <p:sldId id="313" r:id="rId8"/>
    <p:sldId id="257" r:id="rId9"/>
    <p:sldId id="258" r:id="rId10"/>
    <p:sldId id="259" r:id="rId11"/>
    <p:sldId id="260" r:id="rId12"/>
    <p:sldId id="264" r:id="rId13"/>
    <p:sldId id="263" r:id="rId14"/>
    <p:sldId id="265" r:id="rId15"/>
    <p:sldId id="267" r:id="rId16"/>
    <p:sldId id="305" r:id="rId17"/>
    <p:sldId id="306" r:id="rId18"/>
    <p:sldId id="307" r:id="rId19"/>
    <p:sldId id="308" r:id="rId20"/>
    <p:sldId id="276" r:id="rId21"/>
    <p:sldId id="261" r:id="rId22"/>
    <p:sldId id="268" r:id="rId23"/>
    <p:sldId id="269" r:id="rId24"/>
    <p:sldId id="316" r:id="rId25"/>
    <p:sldId id="277" r:id="rId26"/>
    <p:sldId id="278" r:id="rId27"/>
    <p:sldId id="280" r:id="rId28"/>
    <p:sldId id="281" r:id="rId29"/>
    <p:sldId id="285" r:id="rId30"/>
    <p:sldId id="283" r:id="rId31"/>
    <p:sldId id="288" r:id="rId32"/>
    <p:sldId id="284" r:id="rId33"/>
    <p:sldId id="290" r:id="rId34"/>
    <p:sldId id="289" r:id="rId35"/>
    <p:sldId id="282" r:id="rId36"/>
    <p:sldId id="291" r:id="rId37"/>
    <p:sldId id="292" r:id="rId38"/>
    <p:sldId id="300" r:id="rId39"/>
    <p:sldId id="317" r:id="rId40"/>
    <p:sldId id="271" r:id="rId41"/>
    <p:sldId id="301" r:id="rId42"/>
    <p:sldId id="319" r:id="rId43"/>
    <p:sldId id="293" r:id="rId44"/>
    <p:sldId id="298" r:id="rId45"/>
    <p:sldId id="297" r:id="rId46"/>
    <p:sldId id="299" r:id="rId47"/>
    <p:sldId id="294" r:id="rId48"/>
    <p:sldId id="296" r:id="rId49"/>
    <p:sldId id="273"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FA68"/>
    <a:srgbClr val="F7743C"/>
    <a:srgbClr val="DDC855"/>
    <a:srgbClr val="448B91"/>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84136" autoAdjust="0"/>
  </p:normalViewPr>
  <p:slideViewPr>
    <p:cSldViewPr snapToGrid="0">
      <p:cViewPr>
        <p:scale>
          <a:sx n="75" d="100"/>
          <a:sy n="75" d="100"/>
        </p:scale>
        <p:origin x="1434" y="528"/>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4/19/2022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Xeretai</a:t>
            </a:r>
            <a:r>
              <a:rPr lang="en-US" dirty="0"/>
              <a:t> stin </a:t>
            </a:r>
            <a:r>
              <a:rPr lang="en-US" dirty="0" err="1"/>
              <a:t>parakatw</a:t>
            </a:r>
            <a:r>
              <a:rPr lang="en-US" dirty="0"/>
              <a:t> </a:t>
            </a:r>
            <a:r>
              <a:rPr lang="en-US" dirty="0" err="1"/>
              <a:t>parousiasi</a:t>
            </a:r>
            <a:r>
              <a:rPr lang="en-US" dirty="0"/>
              <a:t> </a:t>
            </a:r>
            <a:r>
              <a:rPr lang="en-US" dirty="0" err="1"/>
              <a:t>tha</a:t>
            </a:r>
            <a:r>
              <a:rPr lang="en-US" dirty="0"/>
              <a:t> </a:t>
            </a:r>
            <a:r>
              <a:rPr lang="en-US" dirty="0" err="1"/>
              <a:t>sas</a:t>
            </a:r>
            <a:r>
              <a:rPr lang="en-US" dirty="0"/>
              <a:t> </a:t>
            </a:r>
            <a:r>
              <a:rPr lang="en-US" dirty="0" err="1"/>
              <a:t>analythi</a:t>
            </a:r>
            <a:r>
              <a:rPr lang="en-US" dirty="0"/>
              <a:t> </a:t>
            </a:r>
            <a:r>
              <a:rPr lang="en-US" dirty="0" err="1"/>
              <a:t>ena</a:t>
            </a:r>
            <a:r>
              <a:rPr lang="en-US" dirty="0"/>
              <a:t> </a:t>
            </a:r>
            <a:r>
              <a:rPr lang="en-US" dirty="0" err="1"/>
              <a:t>thema</a:t>
            </a:r>
            <a:r>
              <a:rPr lang="en-US" dirty="0"/>
              <a:t> </a:t>
            </a:r>
            <a:r>
              <a:rPr lang="en-US" dirty="0" err="1"/>
              <a:t>sxetika</a:t>
            </a:r>
            <a:r>
              <a:rPr lang="en-US" dirty="0"/>
              <a:t> me</a:t>
            </a:r>
            <a:r>
              <a:rPr lang="el-GR" dirty="0"/>
              <a:t> </a:t>
            </a:r>
            <a:r>
              <a:rPr lang="en-US" dirty="0"/>
              <a:t>tin </a:t>
            </a:r>
            <a:r>
              <a:rPr lang="el-GR"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Προηγμένη μηχανική επιβίωσης βιντεοπαιχνιδιού για πολλαπλούς παίχτες στην </a:t>
            </a:r>
            <a:r>
              <a:rPr lang="en-US"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Unreal Engine</a:t>
            </a:r>
            <a:endParaRPr lang="en-US" sz="1800" b="1" dirty="0">
              <a:solidFill>
                <a:srgbClr val="212529"/>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212529"/>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12529"/>
                </a:solidFill>
                <a:effectLst/>
                <a:latin typeface="Arial" panose="020B0604020202020204" pitchFamily="34" charset="0"/>
                <a:cs typeface="Times New Roman" panose="02020603050405020304" pitchFamily="18" charset="0"/>
              </a:rPr>
              <a:t>Protou</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ksekinisoume</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liga</a:t>
            </a:r>
            <a:r>
              <a:rPr lang="en-US" sz="1800" b="0" dirty="0">
                <a:solidFill>
                  <a:srgbClr val="212529"/>
                </a:solidFill>
                <a:effectLst/>
                <a:latin typeface="Arial" panose="020B0604020202020204" pitchFamily="34" charset="0"/>
                <a:cs typeface="Times New Roman" panose="02020603050405020304" pitchFamily="18" charset="0"/>
              </a:rPr>
              <a:t> logia </a:t>
            </a:r>
            <a:r>
              <a:rPr lang="en-US" sz="1800" b="0" dirty="0" err="1">
                <a:solidFill>
                  <a:srgbClr val="212529"/>
                </a:solidFill>
                <a:effectLst/>
                <a:latin typeface="Arial" panose="020B0604020202020204" pitchFamily="34" charset="0"/>
                <a:cs typeface="Times New Roman" panose="02020603050405020304" pitchFamily="18" charset="0"/>
              </a:rPr>
              <a:t>gia</a:t>
            </a:r>
            <a:r>
              <a:rPr lang="en-US" sz="1800" b="0" dirty="0">
                <a:solidFill>
                  <a:srgbClr val="212529"/>
                </a:solidFill>
                <a:effectLst/>
                <a:latin typeface="Arial" panose="020B0604020202020204" pitchFamily="34" charset="0"/>
                <a:cs typeface="Times New Roman" panose="02020603050405020304" pitchFamily="18" charset="0"/>
              </a:rPr>
              <a:t> emena</a:t>
            </a:r>
            <a:endParaRPr lang="en-US" b="0"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mobile </a:t>
            </a:r>
            <a:r>
              <a:rPr lang="en-US" dirty="0" err="1"/>
              <a:t>parousiastikan</a:t>
            </a:r>
            <a:r>
              <a:rPr lang="en-US" dirty="0"/>
              <a:t> oi </a:t>
            </a:r>
            <a:r>
              <a:rPr lang="en-US" dirty="0" err="1"/>
              <a:t>pio</a:t>
            </a:r>
            <a:r>
              <a:rPr lang="en-US" dirty="0"/>
              <a:t> </a:t>
            </a:r>
            <a:r>
              <a:rPr lang="en-US" dirty="0" err="1"/>
              <a:t>megales</a:t>
            </a:r>
            <a:r>
              <a:rPr lang="en-US" dirty="0"/>
              <a:t> </a:t>
            </a:r>
            <a:r>
              <a:rPr lang="en-US" dirty="0" err="1"/>
              <a:t>allages</a:t>
            </a:r>
            <a:r>
              <a:rPr lang="en-US" dirty="0"/>
              <a:t> </a:t>
            </a:r>
            <a:r>
              <a:rPr lang="en-US" dirty="0" err="1"/>
              <a:t>tou</a:t>
            </a:r>
            <a:r>
              <a:rPr lang="en-US" dirty="0"/>
              <a:t> gaming industry logo </a:t>
            </a:r>
            <a:r>
              <a:rPr lang="en-US" dirty="0" err="1"/>
              <a:t>foritotas</a:t>
            </a:r>
            <a:r>
              <a:rPr lang="en-US" dirty="0"/>
              <a:t> </a:t>
            </a:r>
            <a:r>
              <a:rPr lang="en-US" dirty="0" err="1"/>
              <a:t>alla</a:t>
            </a:r>
            <a:r>
              <a:rPr lang="en-US" dirty="0"/>
              <a:t> kai </a:t>
            </a:r>
            <a:r>
              <a:rPr lang="en-US" dirty="0" err="1"/>
              <a:t>dinatotites</a:t>
            </a:r>
            <a:r>
              <a:rPr lang="en-US" dirty="0"/>
              <a:t> Augmented Reality </a:t>
            </a:r>
            <a:r>
              <a:rPr lang="en-US" dirty="0" err="1"/>
              <a:t>opws</a:t>
            </a:r>
            <a:r>
              <a:rPr lang="en-US" dirty="0"/>
              <a:t> games kai diafora filtra real time selfies capture se social media </a:t>
            </a:r>
            <a:r>
              <a:rPr lang="en-US" dirty="0" err="1"/>
              <a:t>opws</a:t>
            </a:r>
            <a:r>
              <a:rPr lang="en-US" dirty="0"/>
              <a:t> px snapchat, Instagram</a:t>
            </a:r>
          </a:p>
          <a:p>
            <a:r>
              <a:rPr lang="en-US" dirty="0" err="1"/>
              <a:t>Episis</a:t>
            </a:r>
            <a:r>
              <a:rPr lang="en-US" dirty="0"/>
              <a:t> to AR </a:t>
            </a:r>
            <a:r>
              <a:rPr lang="en-US" dirty="0" err="1"/>
              <a:t>vasizetai</a:t>
            </a:r>
            <a:r>
              <a:rPr lang="en-US" dirty="0"/>
              <a:t> kai </a:t>
            </a:r>
            <a:r>
              <a:rPr lang="en-US" dirty="0" err="1"/>
              <a:t>sto</a:t>
            </a:r>
            <a:r>
              <a:rPr lang="en-US" dirty="0"/>
              <a:t> Computer vision kai </a:t>
            </a:r>
            <a:r>
              <a:rPr lang="en-US" dirty="0" err="1"/>
              <a:t>etsi</a:t>
            </a:r>
            <a:r>
              <a:rPr lang="en-US" dirty="0"/>
              <a:t> </a:t>
            </a:r>
            <a:r>
              <a:rPr lang="en-US" dirty="0" err="1"/>
              <a:t>kathista</a:t>
            </a:r>
            <a:r>
              <a:rPr lang="en-US" dirty="0"/>
              <a:t> tin </a:t>
            </a:r>
            <a:r>
              <a:rPr lang="en-US" dirty="0" err="1"/>
              <a:t>xristi</a:t>
            </a:r>
            <a:r>
              <a:rPr lang="en-US" dirty="0"/>
              <a:t> </a:t>
            </a:r>
            <a:r>
              <a:rPr lang="en-US" dirty="0" err="1"/>
              <a:t>kameras</a:t>
            </a:r>
            <a:r>
              <a:rPr lang="en-US" dirty="0"/>
              <a:t> </a:t>
            </a:r>
            <a:r>
              <a:rPr lang="en-US" dirty="0" err="1"/>
              <a:t>aparaititi</a:t>
            </a:r>
            <a:r>
              <a:rPr lang="en-US" dirty="0"/>
              <a:t> </a:t>
            </a:r>
            <a:r>
              <a:rPr lang="en-US" dirty="0" err="1"/>
              <a:t>sto</a:t>
            </a:r>
            <a:r>
              <a:rPr lang="en-US" dirty="0"/>
              <a:t> </a:t>
            </a:r>
            <a:r>
              <a:rPr lang="en-US" dirty="0" err="1"/>
              <a:t>na</a:t>
            </a:r>
            <a:r>
              <a:rPr lang="en-US" dirty="0"/>
              <a:t> </a:t>
            </a:r>
            <a:r>
              <a:rPr lang="en-US" dirty="0" err="1"/>
              <a:t>kani</a:t>
            </a:r>
            <a:r>
              <a:rPr lang="en-US" dirty="0"/>
              <a:t> augment </a:t>
            </a:r>
            <a:r>
              <a:rPr lang="en-US" dirty="0" err="1"/>
              <a:t>ena</a:t>
            </a:r>
            <a:r>
              <a:rPr lang="en-US" dirty="0"/>
              <a:t> virtual object </a:t>
            </a:r>
            <a:r>
              <a:rPr lang="en-US" dirty="0" err="1"/>
              <a:t>enswmatwsi</a:t>
            </a:r>
            <a:r>
              <a:rPr lang="en-US" dirty="0"/>
              <a:t> </a:t>
            </a:r>
            <a:r>
              <a:rPr lang="en-US" dirty="0" err="1"/>
              <a:t>sto</a:t>
            </a:r>
            <a:r>
              <a:rPr lang="en-US" dirty="0"/>
              <a:t> physical world</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3101358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Iparxi</a:t>
            </a:r>
            <a:r>
              <a:rPr lang="en-US" dirty="0"/>
              <a:t> kai to MR (mixed reality) </a:t>
            </a:r>
            <a:r>
              <a:rPr lang="en-US" dirty="0" err="1"/>
              <a:t>pu</a:t>
            </a:r>
            <a:r>
              <a:rPr lang="en-US" dirty="0"/>
              <a:t> </a:t>
            </a:r>
            <a:r>
              <a:rPr lang="en-US" dirty="0" err="1"/>
              <a:t>ine</a:t>
            </a:r>
            <a:r>
              <a:rPr lang="en-US" dirty="0"/>
              <a:t> </a:t>
            </a:r>
            <a:r>
              <a:rPr lang="en-US" dirty="0" err="1"/>
              <a:t>anamesa</a:t>
            </a:r>
            <a:r>
              <a:rPr lang="en-US" dirty="0"/>
              <a:t> se AR-VR </a:t>
            </a:r>
            <a:r>
              <a:rPr lang="en-US" dirty="0" err="1"/>
              <a:t>kati</a:t>
            </a:r>
            <a:r>
              <a:rPr lang="en-US" dirty="0"/>
              <a:t> </a:t>
            </a:r>
            <a:r>
              <a:rPr lang="en-US" dirty="0" err="1"/>
              <a:t>san</a:t>
            </a:r>
            <a:r>
              <a:rPr lang="en-US" dirty="0"/>
              <a:t> </a:t>
            </a:r>
            <a:r>
              <a:rPr lang="en-US" dirty="0" err="1"/>
              <a:t>pio</a:t>
            </a:r>
            <a:r>
              <a:rPr lang="en-US" dirty="0"/>
              <a:t> advanced AR me </a:t>
            </a:r>
            <a:r>
              <a:rPr lang="en-US" dirty="0" err="1"/>
              <a:t>pio</a:t>
            </a:r>
            <a:r>
              <a:rPr lang="en-US" dirty="0"/>
              <a:t> </a:t>
            </a:r>
            <a:r>
              <a:rPr lang="en-US" dirty="0" err="1"/>
              <a:t>megala</a:t>
            </a:r>
            <a:r>
              <a:rPr lang="en-US" dirty="0"/>
              <a:t> HMD (head mounted display) </a:t>
            </a:r>
            <a:r>
              <a:rPr lang="en-US" dirty="0" err="1"/>
              <a:t>siskeues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1184286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roadmap tis </a:t>
            </a:r>
            <a:r>
              <a:rPr lang="en-US" dirty="0" err="1"/>
              <a:t>texnologias</a:t>
            </a:r>
            <a:endParaRPr lang="en-US" dirty="0"/>
          </a:p>
          <a:p>
            <a:r>
              <a:rPr lang="en-US" dirty="0"/>
              <a:t>Gia </a:t>
            </a:r>
            <a:r>
              <a:rPr lang="en-US" dirty="0" err="1"/>
              <a:t>na</a:t>
            </a:r>
            <a:r>
              <a:rPr lang="en-US" dirty="0"/>
              <a:t> </a:t>
            </a:r>
            <a:r>
              <a:rPr lang="en-US" dirty="0" err="1"/>
              <a:t>gini</a:t>
            </a:r>
            <a:r>
              <a:rPr lang="en-US" dirty="0"/>
              <a:t> auto </a:t>
            </a:r>
            <a:r>
              <a:rPr lang="en-US" dirty="0" err="1"/>
              <a:t>pragmatikotita</a:t>
            </a:r>
            <a:r>
              <a:rPr lang="en-US" dirty="0"/>
              <a:t> </a:t>
            </a:r>
            <a:r>
              <a:rPr lang="en-US" dirty="0" err="1"/>
              <a:t>prepei</a:t>
            </a:r>
            <a:r>
              <a:rPr lang="en-US" dirty="0"/>
              <a:t> </a:t>
            </a:r>
            <a:r>
              <a:rPr lang="en-US" dirty="0" err="1"/>
              <a:t>na</a:t>
            </a:r>
            <a:r>
              <a:rPr lang="en-US" dirty="0"/>
              <a:t> </a:t>
            </a:r>
            <a:r>
              <a:rPr lang="en-US" dirty="0" err="1"/>
              <a:t>iparksi</a:t>
            </a:r>
            <a:r>
              <a:rPr lang="en-US" dirty="0"/>
              <a:t> kai I </a:t>
            </a:r>
            <a:r>
              <a:rPr lang="en-US" dirty="0" err="1"/>
              <a:t>antistoixi</a:t>
            </a:r>
            <a:r>
              <a:rPr lang="en-US" dirty="0"/>
              <a:t> </a:t>
            </a:r>
            <a:r>
              <a:rPr lang="en-US" dirty="0" err="1"/>
              <a:t>ipodomi</a:t>
            </a:r>
            <a:r>
              <a:rPr lang="en-US" dirty="0"/>
              <a:t> kai </a:t>
            </a:r>
            <a:r>
              <a:rPr lang="en-US" dirty="0" err="1"/>
              <a:t>texnologies</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1304852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sinwliko</a:t>
            </a:r>
            <a:r>
              <a:rPr lang="en-US" dirty="0"/>
              <a:t> </a:t>
            </a:r>
            <a:r>
              <a:rPr lang="en-US" dirty="0" err="1"/>
              <a:t>ipersinolo</a:t>
            </a:r>
            <a:r>
              <a:rPr lang="en-US" dirty="0"/>
              <a:t> </a:t>
            </a:r>
            <a:r>
              <a:rPr lang="en-US" dirty="0" err="1"/>
              <a:t>pu</a:t>
            </a:r>
            <a:r>
              <a:rPr lang="en-US" dirty="0"/>
              <a:t> </a:t>
            </a:r>
            <a:r>
              <a:rPr lang="en-US" dirty="0" err="1"/>
              <a:t>apotelei</a:t>
            </a:r>
            <a:r>
              <a:rPr lang="en-US" dirty="0"/>
              <a:t> to metaverse kai poia </a:t>
            </a:r>
            <a:r>
              <a:rPr lang="en-US" dirty="0" err="1"/>
              <a:t>kommatia</a:t>
            </a:r>
            <a:r>
              <a:rPr lang="en-US" dirty="0"/>
              <a:t> </a:t>
            </a:r>
            <a:r>
              <a:rPr lang="en-US" dirty="0" err="1"/>
              <a:t>prepei</a:t>
            </a:r>
            <a:r>
              <a:rPr lang="en-US" dirty="0"/>
              <a:t> </a:t>
            </a:r>
            <a:r>
              <a:rPr lang="en-US" dirty="0" err="1"/>
              <a:t>na</a:t>
            </a:r>
            <a:r>
              <a:rPr lang="en-US" dirty="0"/>
              <a:t> </a:t>
            </a:r>
            <a:r>
              <a:rPr lang="en-US" dirty="0" err="1"/>
              <a:t>siniparskoun</a:t>
            </a:r>
            <a:r>
              <a:rPr lang="en-US" dirty="0"/>
              <a:t> </a:t>
            </a:r>
            <a:r>
              <a:rPr lang="en-US" dirty="0" err="1"/>
              <a:t>wste</a:t>
            </a:r>
            <a:r>
              <a:rPr lang="en-US" dirty="0"/>
              <a:t> </a:t>
            </a:r>
            <a:r>
              <a:rPr lang="en-US" dirty="0" err="1"/>
              <a:t>na</a:t>
            </a:r>
            <a:r>
              <a:rPr lang="en-US" dirty="0"/>
              <a:t> </a:t>
            </a:r>
            <a:r>
              <a:rPr lang="en-US" dirty="0" err="1"/>
              <a:t>litourgisi</a:t>
            </a:r>
            <a:r>
              <a:rPr lang="en-US" dirty="0"/>
              <a:t>. </a:t>
            </a:r>
            <a:r>
              <a:rPr lang="en-US" dirty="0" err="1"/>
              <a:t>Blepoume</a:t>
            </a:r>
            <a:r>
              <a:rPr lang="en-US" dirty="0"/>
              <a:t> tin </a:t>
            </a:r>
            <a:r>
              <a:rPr lang="en-US" dirty="0" err="1"/>
              <a:t>enwsi</a:t>
            </a:r>
            <a:r>
              <a:rPr lang="en-US" dirty="0"/>
              <a:t> </a:t>
            </a:r>
            <a:r>
              <a:rPr lang="en-US" dirty="0" err="1"/>
              <a:t>olwn</a:t>
            </a:r>
            <a:r>
              <a:rPr lang="en-US" dirty="0"/>
              <a:t> ton </a:t>
            </a:r>
            <a:r>
              <a:rPr lang="en-US" dirty="0" err="1"/>
              <a:t>ipodwmon</a:t>
            </a:r>
            <a:r>
              <a:rPr lang="en-US" dirty="0"/>
              <a:t> se </a:t>
            </a:r>
            <a:r>
              <a:rPr lang="en-US" dirty="0" err="1"/>
              <a:t>drasi</a:t>
            </a:r>
            <a:r>
              <a:rPr lang="en-US" dirty="0"/>
              <a:t> </a:t>
            </a:r>
            <a:r>
              <a:rPr lang="en-US" dirty="0" err="1"/>
              <a:t>metaksi</a:t>
            </a:r>
            <a:r>
              <a:rPr lang="en-US" dirty="0"/>
              <a:t> </a:t>
            </a:r>
            <a:r>
              <a:rPr lang="en-US" dirty="0" err="1"/>
              <a:t>tous</a:t>
            </a:r>
            <a:r>
              <a:rPr lang="en-US" dirty="0"/>
              <a:t> </a:t>
            </a:r>
            <a:r>
              <a:rPr lang="en-US" dirty="0" err="1"/>
              <a:t>toso</a:t>
            </a:r>
            <a:r>
              <a:rPr lang="en-US" dirty="0"/>
              <a:t> se proactive </a:t>
            </a:r>
            <a:r>
              <a:rPr lang="en-US" dirty="0" err="1"/>
              <a:t>oso</a:t>
            </a:r>
            <a:r>
              <a:rPr lang="en-US" dirty="0"/>
              <a:t> kai reactive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2750057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Ipodomi</a:t>
            </a:r>
            <a:r>
              <a:rPr lang="en-US" dirty="0"/>
              <a:t> apo </a:t>
            </a:r>
            <a:r>
              <a:rPr lang="en-US" dirty="0" err="1"/>
              <a:t>arxitektonikes</a:t>
            </a:r>
            <a:r>
              <a:rPr lang="en-US" dirty="0"/>
              <a:t> </a:t>
            </a:r>
            <a:r>
              <a:rPr lang="en-US" dirty="0" err="1"/>
              <a:t>prodiagrafes</a:t>
            </a:r>
            <a:r>
              <a:rPr lang="en-US" dirty="0"/>
              <a:t> kai </a:t>
            </a:r>
            <a:r>
              <a:rPr lang="en-US" dirty="0" err="1"/>
              <a:t>pliroforiwn</a:t>
            </a:r>
            <a:r>
              <a:rPr lang="en-US" dirty="0"/>
              <a:t> </a:t>
            </a:r>
            <a:r>
              <a:rPr lang="en-US" dirty="0" err="1"/>
              <a:t>p.x</a:t>
            </a:r>
            <a:r>
              <a:rPr lang="en-US" dirty="0"/>
              <a:t>. TOGAF (</a:t>
            </a:r>
            <a:r>
              <a:rPr lang="en-US" b="0" i="0" dirty="0">
                <a:solidFill>
                  <a:srgbClr val="BDC1C6"/>
                </a:solidFill>
                <a:effectLst/>
                <a:latin typeface="arial" panose="020B0604020202020204" pitchFamily="34" charset="0"/>
              </a:rPr>
              <a:t>enterprise architecture framework)</a:t>
            </a:r>
            <a:r>
              <a:rPr lang="en-US" b="0" dirty="0"/>
              <a:t> </a:t>
            </a:r>
            <a:r>
              <a:rPr lang="en-US" dirty="0"/>
              <a:t>&amp; ITIL (library </a:t>
            </a:r>
            <a:r>
              <a:rPr lang="en-US" dirty="0" err="1"/>
              <a:t>gia</a:t>
            </a:r>
            <a:r>
              <a:rPr lang="en-US" dirty="0"/>
              <a:t> best IT activities best practices) </a:t>
            </a:r>
            <a:r>
              <a:rPr lang="en-US" dirty="0" err="1"/>
              <a:t>gia</a:t>
            </a:r>
            <a:r>
              <a:rPr lang="en-US" dirty="0"/>
              <a:t> tin </a:t>
            </a:r>
            <a:r>
              <a:rPr lang="en-US" dirty="0" err="1"/>
              <a:t>iparksi</a:t>
            </a:r>
            <a:r>
              <a:rPr lang="en-US" dirty="0"/>
              <a:t> ton ITSM (service management) services </a:t>
            </a:r>
            <a:r>
              <a:rPr lang="en-US" dirty="0" err="1"/>
              <a:t>pu</a:t>
            </a:r>
            <a:r>
              <a:rPr lang="en-US" dirty="0"/>
              <a:t> xriazetai </a:t>
            </a:r>
            <a:r>
              <a:rPr lang="en-US" dirty="0" err="1"/>
              <a:t>ena</a:t>
            </a:r>
            <a:r>
              <a:rPr lang="en-US" dirty="0"/>
              <a:t> business</a:t>
            </a:r>
          </a:p>
          <a:p>
            <a:r>
              <a:rPr lang="en-US" dirty="0"/>
              <a:t>Se </a:t>
            </a:r>
            <a:r>
              <a:rPr lang="en-US" dirty="0" err="1"/>
              <a:t>texnologiko</a:t>
            </a:r>
            <a:r>
              <a:rPr lang="en-US" dirty="0"/>
              <a:t> </a:t>
            </a:r>
            <a:r>
              <a:rPr lang="en-US" dirty="0" err="1"/>
              <a:t>tomea</a:t>
            </a:r>
            <a:r>
              <a:rPr lang="en-US" dirty="0"/>
              <a:t> </a:t>
            </a:r>
            <a:r>
              <a:rPr lang="en-US" dirty="0" err="1"/>
              <a:t>alla</a:t>
            </a:r>
            <a:r>
              <a:rPr lang="en-US" dirty="0"/>
              <a:t> kai ta </a:t>
            </a:r>
            <a:r>
              <a:rPr lang="en-US" dirty="0" err="1"/>
              <a:t>ikosistimata</a:t>
            </a:r>
            <a:r>
              <a:rPr lang="en-US" dirty="0"/>
              <a:t> </a:t>
            </a:r>
            <a:r>
              <a:rPr lang="en-US" dirty="0" err="1"/>
              <a:t>pu</a:t>
            </a:r>
            <a:r>
              <a:rPr lang="en-US" dirty="0"/>
              <a:t> to </a:t>
            </a:r>
            <a:r>
              <a:rPr lang="en-US" dirty="0" err="1"/>
              <a:t>apartizoun</a:t>
            </a:r>
            <a:r>
              <a:rPr lang="en-US" dirty="0"/>
              <a:t>/</a:t>
            </a:r>
            <a:r>
              <a:rPr lang="en-US" dirty="0" err="1"/>
              <a:t>peribaloun</a:t>
            </a:r>
            <a:r>
              <a:rPr lang="en-US" dirty="0"/>
              <a:t> </a:t>
            </a:r>
            <a:r>
              <a:rPr lang="en-US" dirty="0" err="1"/>
              <a:t>wste</a:t>
            </a:r>
            <a:r>
              <a:rPr lang="en-US" dirty="0"/>
              <a:t> </a:t>
            </a:r>
            <a:r>
              <a:rPr lang="en-US" dirty="0" err="1"/>
              <a:t>na</a:t>
            </a:r>
            <a:r>
              <a:rPr lang="en-US" dirty="0"/>
              <a:t> </a:t>
            </a:r>
            <a:r>
              <a:rPr lang="en-US" dirty="0" err="1"/>
              <a:t>iparskoun</a:t>
            </a:r>
            <a:r>
              <a:rPr lang="en-US" dirty="0"/>
              <a:t> </a:t>
            </a:r>
            <a:r>
              <a:rPr lang="en-US" dirty="0" err="1"/>
              <a:t>diepafes</a:t>
            </a:r>
            <a:r>
              <a:rPr lang="en-US" dirty="0"/>
              <a:t> </a:t>
            </a:r>
            <a:r>
              <a:rPr lang="en-US" dirty="0" err="1"/>
              <a:t>epikoinwnias</a:t>
            </a:r>
            <a:r>
              <a:rPr lang="en-US" dirty="0"/>
              <a:t> </a:t>
            </a:r>
            <a:r>
              <a:rPr lang="en-US" dirty="0" err="1"/>
              <a:t>metaksi</a:t>
            </a:r>
            <a:r>
              <a:rPr lang="en-US" dirty="0"/>
              <a:t> </a:t>
            </a:r>
            <a:r>
              <a:rPr lang="en-US" dirty="0" err="1"/>
              <a:t>tous</a:t>
            </a:r>
            <a:r>
              <a:rPr lang="en-US" dirty="0"/>
              <a:t> </a:t>
            </a:r>
            <a:r>
              <a:rPr lang="en-US" dirty="0" err="1"/>
              <a:t>alla</a:t>
            </a:r>
            <a:r>
              <a:rPr lang="en-US" dirty="0"/>
              <a:t> kai streamlined workflow </a:t>
            </a:r>
            <a:r>
              <a:rPr lang="en-US" dirty="0" err="1"/>
              <a:t>litourgias</a:t>
            </a:r>
            <a:r>
              <a:rPr lang="en-US" dirty="0"/>
              <a:t> </a:t>
            </a:r>
            <a:r>
              <a:rPr lang="en-US" dirty="0" err="1"/>
              <a:t>tous</a:t>
            </a:r>
            <a:r>
              <a:rPr lang="en-US" dirty="0"/>
              <a:t> apo </a:t>
            </a:r>
            <a:r>
              <a:rPr lang="en-US" dirty="0" err="1"/>
              <a:t>xrhstes</a:t>
            </a:r>
            <a:r>
              <a:rPr lang="en-US" dirty="0"/>
              <a:t> kai automation processes. Na </a:t>
            </a:r>
            <a:r>
              <a:rPr lang="en-US" dirty="0" err="1"/>
              <a:t>iparxi</a:t>
            </a:r>
            <a:r>
              <a:rPr lang="en-US" dirty="0"/>
              <a:t> </a:t>
            </a:r>
            <a:r>
              <a:rPr lang="en-US" dirty="0" err="1"/>
              <a:t>elenxos</a:t>
            </a:r>
            <a:r>
              <a:rPr lang="en-US" dirty="0"/>
              <a:t> (proactive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1299306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paratiroume</a:t>
            </a:r>
            <a:r>
              <a:rPr lang="en-US" dirty="0"/>
              <a:t> </a:t>
            </a:r>
            <a:r>
              <a:rPr lang="en-US" dirty="0" err="1"/>
              <a:t>pws</a:t>
            </a:r>
            <a:r>
              <a:rPr lang="en-US" dirty="0"/>
              <a:t> </a:t>
            </a:r>
            <a:r>
              <a:rPr lang="en-US" dirty="0" err="1"/>
              <a:t>allilosindeontai</a:t>
            </a:r>
            <a:r>
              <a:rPr lang="en-US" dirty="0"/>
              <a:t> </a:t>
            </a:r>
            <a:r>
              <a:rPr lang="en-US" dirty="0" err="1"/>
              <a:t>istorika</a:t>
            </a:r>
            <a:r>
              <a:rPr lang="en-US" dirty="0"/>
              <a:t> </a:t>
            </a:r>
            <a:r>
              <a:rPr lang="en-US" dirty="0" err="1"/>
              <a:t>metaksi</a:t>
            </a:r>
            <a:r>
              <a:rPr lang="en-US" dirty="0"/>
              <a:t> </a:t>
            </a:r>
            <a:r>
              <a:rPr lang="en-US" dirty="0" err="1"/>
              <a:t>tous</a:t>
            </a:r>
            <a:r>
              <a:rPr lang="en-US" dirty="0"/>
              <a:t> kai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a:t>
            </a:r>
          </a:p>
          <a:p>
            <a:r>
              <a:rPr lang="en-US" dirty="0"/>
              <a:t>No motion </a:t>
            </a:r>
            <a:r>
              <a:rPr lang="en-US" dirty="0" err="1"/>
              <a:t>sickeness</a:t>
            </a:r>
            <a:r>
              <a:rPr lang="en-US" dirty="0"/>
              <a:t> </a:t>
            </a:r>
            <a:r>
              <a:rPr lang="en-US" dirty="0" err="1"/>
              <a:t>gia</a:t>
            </a:r>
            <a:r>
              <a:rPr lang="en-US" dirty="0"/>
              <a:t> VR/MR</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3310723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kyklos</a:t>
            </a:r>
            <a:r>
              <a:rPr lang="en-US" dirty="0"/>
              <a:t> tis </a:t>
            </a:r>
            <a:r>
              <a:rPr lang="en-US" dirty="0" err="1"/>
              <a:t>ekseliksis</a:t>
            </a:r>
            <a:r>
              <a:rPr lang="en-US" dirty="0"/>
              <a:t> </a:t>
            </a:r>
            <a:r>
              <a:rPr lang="en-US" dirty="0" err="1"/>
              <a:t>pu</a:t>
            </a:r>
            <a:r>
              <a:rPr lang="en-US" dirty="0"/>
              <a:t> I </a:t>
            </a:r>
            <a:r>
              <a:rPr lang="en-US" dirty="0" err="1"/>
              <a:t>kathe</a:t>
            </a:r>
            <a:r>
              <a:rPr lang="en-US" dirty="0"/>
              <a:t> </a:t>
            </a:r>
            <a:r>
              <a:rPr lang="en-US" dirty="0" err="1"/>
              <a:t>enotita</a:t>
            </a:r>
            <a:r>
              <a:rPr lang="en-US" dirty="0"/>
              <a:t> </a:t>
            </a:r>
            <a:r>
              <a:rPr lang="en-US" dirty="0" err="1"/>
              <a:t>ine</a:t>
            </a:r>
            <a:r>
              <a:rPr lang="en-US" dirty="0"/>
              <a:t> </a:t>
            </a:r>
            <a:r>
              <a:rPr lang="en-US" dirty="0" err="1"/>
              <a:t>proion</a:t>
            </a:r>
            <a:r>
              <a:rPr lang="en-US" dirty="0"/>
              <a:t>/product tis </a:t>
            </a:r>
            <a:r>
              <a:rPr lang="en-US" dirty="0" err="1"/>
              <a:t>proigoumenis</a:t>
            </a:r>
            <a:r>
              <a:rPr lang="en-US" dirty="0"/>
              <a:t> </a:t>
            </a:r>
            <a:r>
              <a:rPr lang="en-US" dirty="0" err="1"/>
              <a:t>pu</a:t>
            </a:r>
            <a:r>
              <a:rPr lang="en-US" dirty="0"/>
              <a:t> </a:t>
            </a:r>
            <a:r>
              <a:rPr lang="en-US" dirty="0" err="1"/>
              <a:t>simaini</a:t>
            </a:r>
            <a:r>
              <a:rPr lang="en-US" dirty="0"/>
              <a:t> den </a:t>
            </a:r>
            <a:r>
              <a:rPr lang="en-US" dirty="0" err="1"/>
              <a:t>ine</a:t>
            </a:r>
            <a:r>
              <a:rPr lang="en-US" dirty="0"/>
              <a:t> standalone </a:t>
            </a:r>
            <a:r>
              <a:rPr lang="en-US" dirty="0" err="1"/>
              <a:t>alla</a:t>
            </a:r>
            <a:r>
              <a:rPr lang="en-US" dirty="0"/>
              <a:t> ola </a:t>
            </a:r>
            <a:r>
              <a:rPr lang="en-US" dirty="0" err="1"/>
              <a:t>sindeontai</a:t>
            </a:r>
            <a:r>
              <a:rPr lang="en-US" dirty="0"/>
              <a:t> </a:t>
            </a:r>
            <a:r>
              <a:rPr lang="en-US" dirty="0" err="1"/>
              <a:t>metaksi</a:t>
            </a:r>
            <a:r>
              <a:rPr lang="en-US" dirty="0"/>
              <a:t> </a:t>
            </a:r>
            <a:r>
              <a:rPr lang="en-US" dirty="0" err="1"/>
              <a:t>tous</a:t>
            </a:r>
            <a:r>
              <a:rPr lang="en-US" dirty="0"/>
              <a:t> </a:t>
            </a:r>
            <a:r>
              <a:rPr lang="en-US" dirty="0" err="1"/>
              <a:t>opws</a:t>
            </a:r>
            <a:r>
              <a:rPr lang="en-US" dirty="0"/>
              <a:t> kai ta/</a:t>
            </a:r>
            <a:r>
              <a:rPr lang="en-US" dirty="0" err="1"/>
              <a:t>san</a:t>
            </a:r>
            <a:r>
              <a:rPr lang="en-US" dirty="0"/>
              <a:t> API. Observation</a:t>
            </a:r>
          </a:p>
          <a:p>
            <a:endParaRPr lang="en-US" dirty="0"/>
          </a:p>
          <a:p>
            <a:pPr algn="l"/>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r>
              <a:rPr lang="en-US" dirty="0"/>
              <a:t> - </a:t>
            </a:r>
            <a:r>
              <a:rPr lang="en-US" sz="1800" b="0" i="0" u="none" strike="noStrike" dirty="0">
                <a:solidFill>
                  <a:srgbClr val="101010"/>
                </a:solidFill>
                <a:effectLst/>
                <a:latin typeface="Arial" panose="020B0604020202020204" pitchFamily="34" charset="0"/>
              </a:rPr>
              <a:t>Strategy requires thought, tactics require observation.</a:t>
            </a:r>
          </a:p>
          <a:p>
            <a:br>
              <a:rPr lang="en-US" dirty="0"/>
            </a:b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624247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a:p>
            <a:endParaRPr lang="en-US" dirty="0"/>
          </a:p>
          <a:p>
            <a:r>
              <a:rPr lang="en-US" dirty="0" err="1"/>
              <a:t>Poies</a:t>
            </a:r>
            <a:r>
              <a:rPr lang="en-US" dirty="0"/>
              <a:t> </a:t>
            </a:r>
            <a:r>
              <a:rPr lang="en-US" dirty="0" err="1"/>
              <a:t>ine</a:t>
            </a:r>
            <a:r>
              <a:rPr lang="en-US" dirty="0"/>
              <a:t> oi </a:t>
            </a:r>
            <a:r>
              <a:rPr lang="en-US" dirty="0" err="1"/>
              <a:t>basikes</a:t>
            </a:r>
            <a:r>
              <a:rPr lang="en-US" dirty="0"/>
              <a:t> </a:t>
            </a:r>
            <a:r>
              <a:rPr lang="en-US" dirty="0" err="1"/>
              <a:t>apaitisis</a:t>
            </a:r>
            <a:r>
              <a:rPr lang="en-US" dirty="0"/>
              <a:t> </a:t>
            </a:r>
            <a:r>
              <a:rPr lang="en-US" dirty="0" err="1"/>
              <a:t>diekparaiwsis</a:t>
            </a:r>
            <a:r>
              <a:rPr lang="en-US" dirty="0"/>
              <a:t> </a:t>
            </a:r>
            <a:r>
              <a:rPr lang="en-US" dirty="0" err="1"/>
              <a:t>enos</a:t>
            </a:r>
            <a:r>
              <a:rPr lang="en-US" dirty="0"/>
              <a:t> project? </a:t>
            </a:r>
            <a:r>
              <a:rPr lang="en-US" dirty="0" err="1"/>
              <a:t>Ksekinontas</a:t>
            </a:r>
            <a:r>
              <a:rPr lang="en-US" dirty="0"/>
              <a:t> </a:t>
            </a:r>
            <a:r>
              <a:rPr lang="en-US" dirty="0" err="1"/>
              <a:t>kanontas</a:t>
            </a:r>
            <a:r>
              <a:rPr lang="en-US" dirty="0"/>
              <a:t> </a:t>
            </a:r>
            <a:r>
              <a:rPr lang="en-US" dirty="0" err="1"/>
              <a:t>ereuna</a:t>
            </a:r>
            <a:r>
              <a:rPr lang="en-US" dirty="0"/>
              <a:t> </a:t>
            </a:r>
            <a:r>
              <a:rPr lang="en-US" dirty="0" err="1"/>
              <a:t>sta</a:t>
            </a:r>
            <a:r>
              <a:rPr lang="en-US" dirty="0"/>
              <a:t> </a:t>
            </a:r>
            <a:r>
              <a:rPr lang="en-US" dirty="0" err="1"/>
              <a:t>ergalia</a:t>
            </a:r>
            <a:r>
              <a:rPr lang="en-US" dirty="0"/>
              <a:t> </a:t>
            </a:r>
            <a:r>
              <a:rPr lang="en-US" dirty="0" err="1"/>
              <a:t>pu</a:t>
            </a:r>
            <a:r>
              <a:rPr lang="en-US" dirty="0"/>
              <a:t> iparxoun kai poio </a:t>
            </a:r>
            <a:r>
              <a:rPr lang="en-US" dirty="0" err="1"/>
              <a:t>ofeli</a:t>
            </a:r>
            <a:r>
              <a:rPr lang="en-US" dirty="0"/>
              <a:t> </a:t>
            </a:r>
            <a:r>
              <a:rPr lang="en-US" dirty="0" err="1"/>
              <a:t>perisotero</a:t>
            </a:r>
            <a:r>
              <a:rPr lang="en-US" dirty="0"/>
              <a:t> </a:t>
            </a:r>
            <a:r>
              <a:rPr lang="en-US" dirty="0" err="1"/>
              <a:t>gia</a:t>
            </a:r>
            <a:r>
              <a:rPr lang="en-US" dirty="0"/>
              <a:t> tin </a:t>
            </a:r>
            <a:r>
              <a:rPr lang="en-US" dirty="0" err="1"/>
              <a:t>sigkekrimeni</a:t>
            </a:r>
            <a:r>
              <a:rPr lang="en-US" dirty="0"/>
              <a:t> doulia </a:t>
            </a:r>
            <a:r>
              <a:rPr lang="en-US" dirty="0" err="1"/>
              <a:t>simfwna</a:t>
            </a:r>
            <a:r>
              <a:rPr lang="en-US" dirty="0"/>
              <a:t> me tis </a:t>
            </a:r>
            <a:r>
              <a:rPr lang="en-US" dirty="0" err="1"/>
              <a:t>diantotites</a:t>
            </a:r>
            <a:r>
              <a:rPr lang="en-US" dirty="0"/>
              <a:t>, stability </a:t>
            </a:r>
            <a:r>
              <a:rPr lang="en-US" dirty="0" err="1"/>
              <a:t>tou</a:t>
            </a:r>
            <a:r>
              <a:rPr lang="en-US" dirty="0"/>
              <a:t> </a:t>
            </a:r>
            <a:r>
              <a:rPr lang="en-US" dirty="0" err="1"/>
              <a:t>ergaliou</a:t>
            </a:r>
            <a:r>
              <a:rPr lang="en-US" dirty="0"/>
              <a:t>, community (help, tutorials), streamlined workflow </a:t>
            </a:r>
            <a:r>
              <a:rPr lang="en-US" dirty="0" err="1"/>
              <a:t>gia</a:t>
            </a:r>
            <a:r>
              <a:rPr lang="en-US" dirty="0"/>
              <a:t> ton </a:t>
            </a:r>
            <a:r>
              <a:rPr lang="en-US" dirty="0" err="1"/>
              <a:t>xrhsth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a:t>Polygon </a:t>
            </a:r>
            <a:r>
              <a:rPr lang="en-US" dirty="0" err="1"/>
              <a:t>ine</a:t>
            </a:r>
            <a:r>
              <a:rPr lang="en-US" dirty="0"/>
              <a:t> </a:t>
            </a:r>
            <a:r>
              <a:rPr lang="en-US" dirty="0" err="1"/>
              <a:t>opoidipote</a:t>
            </a:r>
            <a:r>
              <a:rPr lang="en-US" dirty="0"/>
              <a:t> Face me 3 edges h </a:t>
            </a:r>
            <a:r>
              <a:rPr lang="en-US" dirty="0" err="1"/>
              <a:t>parapanw</a:t>
            </a:r>
            <a:endParaRPr lang="en-US" dirty="0"/>
          </a:p>
          <a:p>
            <a:r>
              <a:rPr lang="en-US" dirty="0"/>
              <a:t>Stin </a:t>
            </a:r>
            <a:r>
              <a:rPr lang="en-US" dirty="0" err="1"/>
              <a:t>parapanw</a:t>
            </a:r>
            <a:r>
              <a:rPr lang="en-US" dirty="0"/>
              <a:t> ikona </a:t>
            </a:r>
            <a:r>
              <a:rPr lang="en-US" dirty="0" err="1"/>
              <a:t>ena</a:t>
            </a:r>
            <a:r>
              <a:rPr lang="en-US" dirty="0"/>
              <a:t> </a:t>
            </a:r>
            <a:r>
              <a:rPr lang="en-US" dirty="0" err="1"/>
              <a:t>tetragwnaki</a:t>
            </a:r>
            <a:r>
              <a:rPr lang="en-US" dirty="0"/>
              <a:t> ama </a:t>
            </a:r>
            <a:r>
              <a:rPr lang="en-US" dirty="0" err="1"/>
              <a:t>tilixti</a:t>
            </a:r>
            <a:r>
              <a:rPr lang="en-US" dirty="0"/>
              <a:t> </a:t>
            </a:r>
            <a:r>
              <a:rPr lang="en-US" dirty="0" err="1"/>
              <a:t>panw</a:t>
            </a:r>
            <a:r>
              <a:rPr lang="en-US" dirty="0"/>
              <a:t> stin </a:t>
            </a:r>
            <a:r>
              <a:rPr lang="en-US" dirty="0" err="1"/>
              <a:t>mpala</a:t>
            </a:r>
            <a:r>
              <a:rPr lang="en-US" dirty="0"/>
              <a:t> </a:t>
            </a:r>
            <a:r>
              <a:rPr lang="en-US" dirty="0" err="1"/>
              <a:t>dimiourgi</a:t>
            </a:r>
            <a:r>
              <a:rPr lang="en-US" dirty="0"/>
              <a:t> </a:t>
            </a:r>
            <a:r>
              <a:rPr lang="en-US" dirty="0" err="1"/>
              <a:t>ena</a:t>
            </a:r>
            <a:r>
              <a:rPr lang="en-US" dirty="0"/>
              <a:t> face kai </a:t>
            </a:r>
            <a:r>
              <a:rPr lang="en-US" dirty="0" err="1"/>
              <a:t>sto</a:t>
            </a:r>
            <a:r>
              <a:rPr lang="en-US" dirty="0"/>
              <a:t> </a:t>
            </a:r>
            <a:r>
              <a:rPr lang="en-US" dirty="0" err="1"/>
              <a:t>sigkekrimeno</a:t>
            </a:r>
            <a:r>
              <a:rPr lang="en-US" dirty="0"/>
              <a:t> </a:t>
            </a:r>
            <a:r>
              <a:rPr lang="en-US" dirty="0" err="1"/>
              <a:t>paradigma</a:t>
            </a:r>
            <a:r>
              <a:rPr lang="en-US" dirty="0"/>
              <a:t> auto </a:t>
            </a:r>
            <a:r>
              <a:rPr lang="en-US" dirty="0" err="1"/>
              <a:t>tha</a:t>
            </a:r>
            <a:r>
              <a:rPr lang="en-US" dirty="0"/>
              <a:t> </a:t>
            </a:r>
            <a:r>
              <a:rPr lang="en-US" dirty="0" err="1"/>
              <a:t>onomazotan</a:t>
            </a:r>
            <a:r>
              <a:rPr lang="en-US" dirty="0"/>
              <a:t> </a:t>
            </a:r>
            <a:r>
              <a:rPr lang="en-US" dirty="0" err="1"/>
              <a:t>uv</a:t>
            </a:r>
            <a:r>
              <a:rPr lang="en-US" dirty="0"/>
              <a:t> wrapping texture coordinates (</a:t>
            </a:r>
            <a:r>
              <a:rPr lang="en-US" dirty="0" err="1"/>
              <a:t>asxeto</a:t>
            </a:r>
            <a:r>
              <a:rPr lang="en-US" dirty="0"/>
              <a:t> </a:t>
            </a:r>
            <a:r>
              <a:rPr lang="en-US" dirty="0" err="1"/>
              <a:t>ligo</a:t>
            </a:r>
            <a:r>
              <a:rPr lang="en-US" dirty="0"/>
              <a:t> me to polygon) </a:t>
            </a:r>
            <a:r>
              <a:rPr lang="en-US" dirty="0" err="1"/>
              <a:t>alla</a:t>
            </a:r>
            <a:r>
              <a:rPr lang="en-US" dirty="0"/>
              <a:t> </a:t>
            </a:r>
            <a:r>
              <a:rPr lang="en-US" dirty="0" err="1"/>
              <a:t>tairiazi</a:t>
            </a:r>
            <a:r>
              <a:rPr lang="en-US" dirty="0"/>
              <a:t> </a:t>
            </a:r>
            <a:r>
              <a:rPr lang="en-US" dirty="0" err="1"/>
              <a:t>edw</a:t>
            </a:r>
            <a:r>
              <a:rPr lang="en-US" dirty="0"/>
              <a:t> </a:t>
            </a:r>
            <a:r>
              <a:rPr lang="en-US" dirty="0" err="1"/>
              <a:t>san</a:t>
            </a:r>
            <a:r>
              <a:rPr lang="en-US" dirty="0"/>
              <a:t> </a:t>
            </a:r>
            <a:r>
              <a:rPr lang="en-US" dirty="0" err="1"/>
              <a:t>paradigma</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1990 ray cast</a:t>
            </a:r>
          </a:p>
          <a:p>
            <a:endParaRPr lang="en-US" dirty="0"/>
          </a:p>
          <a:p>
            <a:r>
              <a:rPr lang="en-US" sz="1800" dirty="0">
                <a:effectLst/>
                <a:latin typeface="Arial" panose="020B0604020202020204" pitchFamily="34" charset="0"/>
                <a:ea typeface="Calibri" panose="020F0502020204030204" pitchFamily="34" charset="0"/>
              </a:rPr>
              <a:t>Palia </a:t>
            </a:r>
            <a:r>
              <a:rPr lang="en-US" sz="1800" dirty="0" err="1">
                <a:effectLst/>
                <a:latin typeface="Arial" panose="020B0604020202020204" pitchFamily="34" charset="0"/>
                <a:ea typeface="Calibri" panose="020F0502020204030204" pitchFamily="34" charset="0"/>
              </a:rPr>
              <a:t>paixnidia</a:t>
            </a:r>
            <a:r>
              <a:rPr lang="en-US" sz="1800" dirty="0">
                <a:effectLst/>
                <a:latin typeface="Arial" panose="020B0604020202020204" pitchFamily="34" charset="0"/>
                <a:ea typeface="Calibri" panose="020F0502020204030204" pitchFamily="34" charset="0"/>
              </a:rPr>
              <a:t> epoxies 1990 </a:t>
            </a:r>
            <a:r>
              <a:rPr lang="en-US" sz="1800" dirty="0" err="1">
                <a:effectLst/>
                <a:latin typeface="Arial" panose="020B0604020202020204" pitchFamily="34" charset="0"/>
                <a:ea typeface="Calibri" panose="020F0502020204030204" pitchFamily="34" charset="0"/>
              </a:rPr>
              <a:t>opws</a:t>
            </a:r>
            <a:r>
              <a:rPr lang="en-US" sz="1800" dirty="0">
                <a:effectLst/>
                <a:latin typeface="Arial" panose="020B0604020202020204" pitchFamily="34" charset="0"/>
                <a:ea typeface="Calibri" panose="020F0502020204030204" pitchFamily="34" charset="0"/>
              </a:rPr>
              <a:t> Doom, Quake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90 </a:t>
            </a:r>
            <a:r>
              <a:rPr lang="en-US" sz="1800" dirty="0" err="1">
                <a:effectLst/>
                <a:latin typeface="Arial" panose="020B0604020202020204" pitchFamily="34" charset="0"/>
                <a:ea typeface="Calibri" panose="020F0502020204030204" pitchFamily="34" charset="0"/>
              </a:rPr>
              <a:t>moirwn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gwnies</a:t>
            </a:r>
            <a:r>
              <a:rPr lang="en-US" sz="1800" dirty="0">
                <a:effectLst/>
                <a:latin typeface="Arial" panose="020B0604020202020204" pitchFamily="34" charset="0"/>
                <a:ea typeface="Calibri" panose="020F0502020204030204" pitchFamily="34" charset="0"/>
              </a:rPr>
              <a:t> ton “3D Object”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stin </a:t>
            </a:r>
            <a:r>
              <a:rPr lang="en-US" sz="1800" dirty="0" err="1">
                <a:effectLst/>
                <a:latin typeface="Arial" panose="020B0604020202020204" pitchFamily="34" charset="0"/>
                <a:ea typeface="Calibri" panose="020F0502020204030204" pitchFamily="34" charset="0"/>
              </a:rPr>
              <a:t>ousia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kathara</a:t>
            </a:r>
            <a:r>
              <a:rPr lang="en-US" sz="1800" dirty="0">
                <a:effectLst/>
                <a:latin typeface="Arial" panose="020B0604020202020204" pitchFamily="34" charset="0"/>
                <a:ea typeface="Calibri" panose="020F0502020204030204" pitchFamily="34" charset="0"/>
              </a:rPr>
              <a:t> 2D kai </a:t>
            </a:r>
            <a:r>
              <a:rPr lang="en-US" sz="1800" dirty="0" err="1">
                <a:effectLst/>
                <a:latin typeface="Arial" panose="020B0604020202020204" pitchFamily="34" charset="0"/>
                <a:ea typeface="Calibri" panose="020F0502020204030204" pitchFamily="34" charset="0"/>
              </a:rPr>
              <a:t>dimiourgouses</a:t>
            </a:r>
            <a:r>
              <a:rPr lang="en-US" sz="1800" dirty="0">
                <a:effectLst/>
                <a:latin typeface="Arial" panose="020B0604020202020204" pitchFamily="34" charset="0"/>
                <a:ea typeface="Calibri" panose="020F0502020204030204" pitchFamily="34" charset="0"/>
              </a:rPr>
              <a:t> apo to 2D Plane Projection </a:t>
            </a:r>
            <a:r>
              <a:rPr lang="en-US" sz="1800" dirty="0" err="1">
                <a:effectLst/>
                <a:latin typeface="Arial" panose="020B0604020202020204" pitchFamily="34" charset="0"/>
                <a:ea typeface="Calibri" panose="020F0502020204030204" pitchFamily="34" charset="0"/>
              </a:rPr>
              <a:t>ena</a:t>
            </a:r>
            <a:r>
              <a:rPr lang="en-US" sz="1800" dirty="0">
                <a:effectLst/>
                <a:latin typeface="Arial" panose="020B0604020202020204" pitchFamily="34" charset="0"/>
                <a:ea typeface="Calibri" panose="020F0502020204030204" pitchFamily="34" charset="0"/>
              </a:rPr>
              <a:t> 3D </a:t>
            </a:r>
            <a:r>
              <a:rPr lang="en-US" sz="1800" dirty="0" err="1">
                <a:effectLst/>
                <a:latin typeface="Arial" panose="020B0604020202020204" pitchFamily="34" charset="0"/>
                <a:ea typeface="Calibri" panose="020F0502020204030204" pitchFamily="34" charset="0"/>
              </a:rPr>
              <a:t>enviroment</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879303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Eimai</a:t>
            </a:r>
            <a:r>
              <a:rPr lang="en-US" dirty="0"/>
              <a:t> o </a:t>
            </a:r>
            <a:r>
              <a:rPr lang="en-US" dirty="0" err="1"/>
              <a:t>mixal</a:t>
            </a:r>
            <a:r>
              <a:rPr lang="en-US" dirty="0"/>
              <a:t> markou</a:t>
            </a:r>
          </a:p>
          <a:p>
            <a:endParaRPr lang="en-US" dirty="0"/>
          </a:p>
          <a:p>
            <a:r>
              <a:rPr lang="en-US" dirty="0" err="1"/>
              <a:t>Asxoloume</a:t>
            </a:r>
            <a:r>
              <a:rPr lang="en-US" dirty="0"/>
              <a:t> </a:t>
            </a:r>
            <a:r>
              <a:rPr lang="en-US" dirty="0" err="1"/>
              <a:t>idios</a:t>
            </a:r>
            <a:r>
              <a:rPr lang="en-US" dirty="0"/>
              <a:t> </a:t>
            </a:r>
            <a:r>
              <a:rPr lang="en-US" dirty="0" err="1"/>
              <a:t>sto</a:t>
            </a:r>
            <a:r>
              <a:rPr lang="en-US" dirty="0"/>
              <a:t> </a:t>
            </a:r>
            <a:r>
              <a:rPr lang="en-US" dirty="0" err="1"/>
              <a:t>parelthon</a:t>
            </a:r>
            <a:r>
              <a:rPr lang="en-US" dirty="0"/>
              <a:t> poly me cisco enterprise </a:t>
            </a:r>
            <a:r>
              <a:rPr lang="en-US" dirty="0" err="1"/>
              <a:t>diktia</a:t>
            </a:r>
            <a:r>
              <a:rPr lang="en-US" dirty="0"/>
              <a:t> ixa tin eukairia </a:t>
            </a:r>
            <a:r>
              <a:rPr lang="en-US" dirty="0" err="1"/>
              <a:t>na</a:t>
            </a:r>
            <a:r>
              <a:rPr lang="en-US" dirty="0"/>
              <a:t> </a:t>
            </a:r>
            <a:r>
              <a:rPr lang="en-US" dirty="0" err="1"/>
              <a:t>ekpaideuto</a:t>
            </a:r>
            <a:r>
              <a:rPr lang="en-US" dirty="0"/>
              <a:t> apo </a:t>
            </a:r>
            <a:r>
              <a:rPr lang="en-US" dirty="0" err="1"/>
              <a:t>tous</a:t>
            </a:r>
            <a:r>
              <a:rPr lang="en-US" dirty="0"/>
              <a:t> </a:t>
            </a:r>
            <a:r>
              <a:rPr lang="en-US" dirty="0" err="1"/>
              <a:t>kaliterous</a:t>
            </a:r>
            <a:r>
              <a:rPr lang="en-US" dirty="0"/>
              <a:t> se </a:t>
            </a:r>
            <a:r>
              <a:rPr lang="en-US" dirty="0" err="1"/>
              <a:t>athina</a:t>
            </a:r>
            <a:r>
              <a:rPr lang="en-US" dirty="0"/>
              <a:t> kai Thessaloniki apo </a:t>
            </a:r>
            <a:r>
              <a:rPr lang="en-US" dirty="0" err="1"/>
              <a:t>paroxous</a:t>
            </a:r>
            <a:r>
              <a:rPr lang="en-US" dirty="0"/>
              <a:t> </a:t>
            </a:r>
            <a:r>
              <a:rPr lang="en-US" dirty="0" err="1"/>
              <a:t>opws</a:t>
            </a:r>
            <a:r>
              <a:rPr lang="en-US" dirty="0"/>
              <a:t> vodafone, OTE</a:t>
            </a:r>
          </a:p>
          <a:p>
            <a:endParaRPr lang="en-US" dirty="0"/>
          </a:p>
          <a:p>
            <a:r>
              <a:rPr lang="en-US" dirty="0"/>
              <a:t>Pleon </a:t>
            </a:r>
            <a:r>
              <a:rPr lang="en-US" dirty="0" err="1"/>
              <a:t>epikentronomai</a:t>
            </a:r>
            <a:r>
              <a:rPr lang="en-US" dirty="0"/>
              <a:t> </a:t>
            </a:r>
            <a:r>
              <a:rPr lang="en-US" dirty="0" err="1"/>
              <a:t>sto</a:t>
            </a:r>
            <a:r>
              <a:rPr lang="en-US" dirty="0"/>
              <a:t> virtual world </a:t>
            </a:r>
            <a:r>
              <a:rPr lang="en-US" dirty="0" err="1"/>
              <a:t>p.x</a:t>
            </a:r>
            <a:r>
              <a:rPr lang="en-US" dirty="0"/>
              <a:t>. video-games, serious games (</a:t>
            </a:r>
            <a:r>
              <a:rPr lang="en-US" dirty="0" err="1"/>
              <a:t>thelo</a:t>
            </a:r>
            <a:r>
              <a:rPr lang="en-US" dirty="0"/>
              <a:t> </a:t>
            </a:r>
            <a:r>
              <a:rPr lang="en-US" dirty="0" err="1"/>
              <a:t>na</a:t>
            </a:r>
            <a:r>
              <a:rPr lang="en-US" dirty="0"/>
              <a:t> </a:t>
            </a:r>
            <a:r>
              <a:rPr lang="en-US" dirty="0" err="1"/>
              <a:t>asxolitho</a:t>
            </a:r>
            <a:r>
              <a:rPr lang="en-US" dirty="0"/>
              <a:t>)</a:t>
            </a:r>
          </a:p>
          <a:p>
            <a:endParaRPr lang="en-US" dirty="0"/>
          </a:p>
          <a:p>
            <a:r>
              <a:rPr lang="en-US" dirty="0" err="1"/>
              <a:t>Sto</a:t>
            </a:r>
            <a:r>
              <a:rPr lang="en-US" dirty="0"/>
              <a:t> GitHub </a:t>
            </a:r>
            <a:r>
              <a:rPr lang="en-US" dirty="0" err="1"/>
              <a:t>tha</a:t>
            </a:r>
            <a:r>
              <a:rPr lang="en-US" dirty="0"/>
              <a:t> </a:t>
            </a:r>
            <a:r>
              <a:rPr lang="en-US" dirty="0" err="1"/>
              <a:t>brite</a:t>
            </a:r>
            <a:r>
              <a:rPr lang="en-US" dirty="0"/>
              <a:t> </a:t>
            </a:r>
            <a:r>
              <a:rPr lang="en-US" dirty="0" err="1"/>
              <a:t>ena</a:t>
            </a:r>
            <a:r>
              <a:rPr lang="en-US" dirty="0"/>
              <a:t> portfolio style README.md front-page me ola ta link </a:t>
            </a:r>
            <a:r>
              <a:rPr lang="en-US" dirty="0" err="1"/>
              <a:t>pu</a:t>
            </a:r>
            <a:r>
              <a:rPr lang="en-US" dirty="0"/>
              <a:t> </a:t>
            </a:r>
            <a:r>
              <a:rPr lang="en-US" dirty="0" err="1"/>
              <a:t>sxetizontai</a:t>
            </a:r>
            <a:r>
              <a:rPr lang="en-US" dirty="0"/>
              <a:t> me emena.</a:t>
            </a:r>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224023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 </a:t>
            </a:r>
            <a:r>
              <a:rPr lang="en-US" dirty="0" err="1"/>
              <a:t>ekei</a:t>
            </a:r>
            <a:r>
              <a:rPr lang="en-US" dirty="0"/>
              <a:t> </a:t>
            </a:r>
            <a:r>
              <a:rPr lang="en-US" dirty="0" err="1"/>
              <a:t>edw</a:t>
            </a:r>
            <a:r>
              <a:rPr lang="en-US" dirty="0"/>
              <a:t> (proigoumeno </a:t>
            </a:r>
            <a:r>
              <a:rPr lang="en-US" dirty="0" err="1"/>
              <a:t>eikona</a:t>
            </a:r>
            <a:r>
              <a:rPr lang="en-US" dirty="0"/>
              <a:t> se </a:t>
            </a:r>
            <a:r>
              <a:rPr lang="en-US" dirty="0" err="1"/>
              <a:t>autin</a:t>
            </a:r>
            <a:r>
              <a:rPr lang="en-US" dirty="0"/>
              <a:t>)</a:t>
            </a:r>
          </a:p>
          <a:p>
            <a:endParaRPr lang="en-US" dirty="0"/>
          </a:p>
          <a:p>
            <a:r>
              <a:rPr lang="en-US" dirty="0"/>
              <a:t>Pleon </a:t>
            </a:r>
            <a:r>
              <a:rPr lang="en-US" dirty="0" err="1"/>
              <a:t>exoume</a:t>
            </a:r>
            <a:r>
              <a:rPr lang="en-US" dirty="0"/>
              <a:t> Ray Tracing me </a:t>
            </a:r>
            <a:r>
              <a:rPr lang="en-US" dirty="0" err="1"/>
              <a:t>perisotera</a:t>
            </a:r>
            <a:r>
              <a:rPr lang="en-US" dirty="0"/>
              <a:t> rays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dirty="0">
                <a:effectLst/>
                <a:latin typeface="Arial" panose="020B0604020202020204" pitchFamily="34" charset="0"/>
                <a:ea typeface="Calibri" panose="020F0502020204030204" pitchFamily="34" charset="0"/>
              </a:rPr>
              <a:t>Όπως το </a:t>
            </a:r>
            <a:r>
              <a:rPr lang="el-GR" sz="1200" dirty="0" err="1">
                <a:effectLst/>
                <a:latin typeface="Arial" panose="020B0604020202020204" pitchFamily="34" charset="0"/>
                <a:ea typeface="Calibri" panose="020F0502020204030204" pitchFamily="34" charset="0"/>
              </a:rPr>
              <a:t>ray-casting</a:t>
            </a:r>
            <a:r>
              <a:rPr lang="el-GR" sz="1200" dirty="0">
                <a:effectLst/>
                <a:latin typeface="Arial" panose="020B0604020202020204" pitchFamily="34" charset="0"/>
                <a:ea typeface="Calibri" panose="020F0502020204030204" pitchFamily="34" charset="0"/>
              </a:rPr>
              <a:t>, το </a:t>
            </a:r>
            <a:r>
              <a:rPr lang="el-GR" sz="1200" dirty="0" err="1">
                <a:effectLst/>
                <a:latin typeface="Arial" panose="020B0604020202020204" pitchFamily="34" charset="0"/>
                <a:ea typeface="Calibri" panose="020F0502020204030204" pitchFamily="34" charset="0"/>
              </a:rPr>
              <a:t>ray-tracing</a:t>
            </a:r>
            <a:r>
              <a:rPr lang="el-GR" sz="1200" dirty="0">
                <a:effectLst/>
                <a:latin typeface="Arial" panose="020B0604020202020204" pitchFamily="34" charset="0"/>
                <a:ea typeface="Calibri" panose="020F0502020204030204" pitchFamily="34" charset="0"/>
              </a:rPr>
              <a:t> καθορίζει την ορατότητα των επιφανειών ανιχνεύοντας φανταστικές ακτίνες φωτός από το μάτι του θεατή στο αντικείμενο στη σκηνή με διαφορά στη μαθηματική υπολογιστική εξίσωση. Αυτό που δημιουργείτε είναι</a:t>
            </a:r>
            <a:r>
              <a:rPr lang="en-US" sz="1200" dirty="0">
                <a:effectLst/>
                <a:latin typeface="Arial" panose="020B0604020202020204" pitchFamily="34" charset="0"/>
                <a:ea typeface="Calibri" panose="020F0502020204030204" pitchFamily="34" charset="0"/>
              </a:rPr>
              <a:t> 3D projection based on 2D plane (image)</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a:p>
            <a:endParaRPr lang="en-US" dirty="0"/>
          </a:p>
          <a:p>
            <a:r>
              <a:rPr lang="en-US" dirty="0" err="1"/>
              <a:t>Otan</a:t>
            </a:r>
            <a:r>
              <a:rPr lang="en-US" dirty="0"/>
              <a:t> </a:t>
            </a:r>
            <a:r>
              <a:rPr lang="en-US" dirty="0" err="1"/>
              <a:t>anaferomaste</a:t>
            </a:r>
            <a:r>
              <a:rPr lang="en-US" dirty="0"/>
              <a:t> </a:t>
            </a:r>
            <a:r>
              <a:rPr lang="en-US" dirty="0" err="1"/>
              <a:t>sto</a:t>
            </a:r>
            <a:r>
              <a:rPr lang="en-US" dirty="0"/>
              <a:t> its not about the numbers </a:t>
            </a:r>
            <a:r>
              <a:rPr lang="en-US" dirty="0" err="1"/>
              <a:t>ine</a:t>
            </a:r>
            <a:r>
              <a:rPr lang="en-US" dirty="0"/>
              <a:t> </a:t>
            </a:r>
            <a:r>
              <a:rPr lang="en-US" dirty="0" err="1"/>
              <a:t>dioti</a:t>
            </a:r>
            <a:r>
              <a:rPr lang="en-US" dirty="0"/>
              <a:t> iparxoun polloi </a:t>
            </a:r>
            <a:r>
              <a:rPr lang="en-US" dirty="0" err="1"/>
              <a:t>paragontes</a:t>
            </a:r>
            <a:r>
              <a:rPr lang="en-US" dirty="0"/>
              <a:t> </a:t>
            </a:r>
            <a:r>
              <a:rPr lang="en-US" dirty="0" err="1"/>
              <a:t>epitixias</a:t>
            </a:r>
            <a:r>
              <a:rPr lang="en-US" dirty="0"/>
              <a:t> </a:t>
            </a:r>
            <a:r>
              <a:rPr lang="en-US" dirty="0" err="1"/>
              <a:t>enos</a:t>
            </a:r>
            <a:r>
              <a:rPr lang="en-US" dirty="0"/>
              <a:t> </a:t>
            </a:r>
            <a:r>
              <a:rPr lang="en-US" dirty="0" err="1"/>
              <a:t>proiontos</a:t>
            </a:r>
            <a:r>
              <a:rPr lang="en-US" dirty="0"/>
              <a:t> </a:t>
            </a:r>
            <a:r>
              <a:rPr lang="en-US" dirty="0" err="1"/>
              <a:t>pera</a:t>
            </a:r>
            <a:r>
              <a:rPr lang="en-US" dirty="0"/>
              <a:t> apo tin kali </a:t>
            </a:r>
            <a:r>
              <a:rPr lang="en-US" dirty="0" err="1"/>
              <a:t>mixaniki</a:t>
            </a:r>
            <a:r>
              <a:rPr lang="en-US" dirty="0"/>
              <a:t> </a:t>
            </a:r>
            <a:r>
              <a:rPr lang="en-US" dirty="0" err="1"/>
              <a:t>gia</a:t>
            </a:r>
            <a:r>
              <a:rPr lang="en-US" dirty="0"/>
              <a:t> </a:t>
            </a:r>
            <a:r>
              <a:rPr lang="en-US" dirty="0" err="1"/>
              <a:t>na</a:t>
            </a:r>
            <a:r>
              <a:rPr lang="en-US" dirty="0"/>
              <a:t> </a:t>
            </a:r>
            <a:r>
              <a:rPr lang="en-US" dirty="0" err="1"/>
              <a:t>petyxi</a:t>
            </a:r>
            <a:r>
              <a:rPr lang="en-US" dirty="0"/>
              <a:t> </a:t>
            </a:r>
            <a:r>
              <a:rPr lang="en-US" dirty="0" err="1"/>
              <a:t>kati</a:t>
            </a:r>
            <a:r>
              <a:rPr lang="en-US" dirty="0"/>
              <a:t> </a:t>
            </a:r>
            <a:r>
              <a:rPr lang="en-US" dirty="0" err="1"/>
              <a:t>prepei</a:t>
            </a:r>
            <a:r>
              <a:rPr lang="en-US" dirty="0"/>
              <a:t> se </a:t>
            </a:r>
            <a:r>
              <a:rPr lang="en-US" dirty="0" err="1"/>
              <a:t>ena</a:t>
            </a:r>
            <a:r>
              <a:rPr lang="en-US" dirty="0"/>
              <a:t> Business </a:t>
            </a:r>
            <a:r>
              <a:rPr lang="en-US" dirty="0" err="1"/>
              <a:t>na</a:t>
            </a:r>
            <a:r>
              <a:rPr lang="en-US" dirty="0"/>
              <a:t> </a:t>
            </a:r>
            <a:r>
              <a:rPr lang="en-US" dirty="0" err="1"/>
              <a:t>iparxi</a:t>
            </a:r>
            <a:r>
              <a:rPr lang="en-US" dirty="0"/>
              <a:t> </a:t>
            </a:r>
            <a:r>
              <a:rPr lang="en-US" dirty="0" err="1"/>
              <a:t>kalo</a:t>
            </a:r>
            <a:r>
              <a:rPr lang="en-US" dirty="0"/>
              <a:t> </a:t>
            </a:r>
            <a:r>
              <a:rPr lang="en-US" dirty="0" err="1"/>
              <a:t>epipedo</a:t>
            </a:r>
            <a:r>
              <a:rPr lang="en-US" dirty="0"/>
              <a:t> se 3 </a:t>
            </a:r>
            <a:r>
              <a:rPr lang="en-US" dirty="0" err="1"/>
              <a:t>tomis</a:t>
            </a:r>
            <a:r>
              <a:rPr lang="en-US" dirty="0"/>
              <a:t> i.e., </a:t>
            </a:r>
            <a:r>
              <a:rPr lang="en-US" dirty="0" err="1"/>
              <a:t>opws</a:t>
            </a:r>
            <a:r>
              <a:rPr lang="en-US" dirty="0"/>
              <a:t> Product, Engineer, Market</a:t>
            </a:r>
          </a:p>
          <a:p>
            <a:r>
              <a:rPr lang="en-US" dirty="0" err="1"/>
              <a:t>Diladi</a:t>
            </a:r>
            <a:r>
              <a:rPr lang="en-US" dirty="0"/>
              <a:t> to </a:t>
            </a:r>
            <a:r>
              <a:rPr lang="en-US" dirty="0" err="1"/>
              <a:t>proion</a:t>
            </a:r>
            <a:r>
              <a:rPr lang="en-US" dirty="0"/>
              <a:t> </a:t>
            </a:r>
            <a:r>
              <a:rPr lang="en-US" dirty="0" err="1"/>
              <a:t>na</a:t>
            </a:r>
            <a:r>
              <a:rPr lang="en-US" dirty="0"/>
              <a:t> </a:t>
            </a:r>
            <a:r>
              <a:rPr lang="en-US" dirty="0" err="1"/>
              <a:t>ine</a:t>
            </a:r>
            <a:r>
              <a:rPr lang="en-US" dirty="0"/>
              <a:t> </a:t>
            </a:r>
            <a:r>
              <a:rPr lang="en-US" dirty="0" err="1"/>
              <a:t>xrisimo</a:t>
            </a:r>
            <a:r>
              <a:rPr lang="en-US" dirty="0"/>
              <a:t>, </a:t>
            </a:r>
            <a:r>
              <a:rPr lang="en-US" dirty="0" err="1"/>
              <a:t>na</a:t>
            </a:r>
            <a:r>
              <a:rPr lang="en-US" dirty="0"/>
              <a:t> </a:t>
            </a:r>
            <a:r>
              <a:rPr lang="en-US" dirty="0" err="1"/>
              <a:t>exi</a:t>
            </a:r>
            <a:r>
              <a:rPr lang="en-US" dirty="0"/>
              <a:t> kali </a:t>
            </a:r>
            <a:r>
              <a:rPr lang="en-US" dirty="0" err="1"/>
              <a:t>prosegkisi</a:t>
            </a:r>
            <a:r>
              <a:rPr lang="en-US" dirty="0"/>
              <a:t> stin </a:t>
            </a:r>
            <a:r>
              <a:rPr lang="en-US" dirty="0" err="1"/>
              <a:t>lisi</a:t>
            </a:r>
            <a:r>
              <a:rPr lang="en-US" dirty="0"/>
              <a:t> </a:t>
            </a:r>
            <a:r>
              <a:rPr lang="en-US" dirty="0" err="1"/>
              <a:t>tou</a:t>
            </a:r>
            <a:r>
              <a:rPr lang="en-US" dirty="0"/>
              <a:t> </a:t>
            </a:r>
            <a:r>
              <a:rPr lang="en-US" dirty="0" err="1"/>
              <a:t>problimatos</a:t>
            </a:r>
            <a:r>
              <a:rPr lang="en-US" dirty="0"/>
              <a:t> </a:t>
            </a:r>
            <a:r>
              <a:rPr lang="en-US" dirty="0" err="1"/>
              <a:t>algorithmika</a:t>
            </a:r>
            <a:r>
              <a:rPr lang="en-US" dirty="0"/>
              <a:t> .. </a:t>
            </a:r>
            <a:r>
              <a:rPr lang="en-US" dirty="0" err="1"/>
              <a:t>sindiazontas</a:t>
            </a:r>
            <a:r>
              <a:rPr lang="en-US" dirty="0"/>
              <a:t> to me user experience </a:t>
            </a:r>
            <a:r>
              <a:rPr lang="en-US" dirty="0" err="1"/>
              <a:t>gia</a:t>
            </a:r>
            <a:r>
              <a:rPr lang="en-US" dirty="0"/>
              <a:t> </a:t>
            </a:r>
            <a:r>
              <a:rPr lang="en-US" dirty="0" err="1"/>
              <a:t>ena</a:t>
            </a:r>
            <a:r>
              <a:rPr lang="en-US" dirty="0"/>
              <a:t> easier streamline experience apo ton </a:t>
            </a:r>
            <a:r>
              <a:rPr lang="en-US" dirty="0" err="1"/>
              <a:t>xrhsth</a:t>
            </a:r>
            <a:r>
              <a:rPr lang="en-US" dirty="0"/>
              <a:t> kai marketing target </a:t>
            </a:r>
            <a:r>
              <a:rPr lang="en-US" dirty="0" err="1"/>
              <a:t>ws</a:t>
            </a:r>
            <a:r>
              <a:rPr lang="en-US" dirty="0"/>
              <a:t> pros tin </a:t>
            </a:r>
            <a:r>
              <a:rPr lang="en-US" dirty="0" err="1"/>
              <a:t>proothisi</a:t>
            </a:r>
            <a:r>
              <a:rPr lang="en-US" dirty="0"/>
              <a:t> </a:t>
            </a:r>
            <a:r>
              <a:rPr lang="en-US" dirty="0" err="1"/>
              <a:t>alla</a:t>
            </a:r>
            <a:r>
              <a:rPr lang="en-US" dirty="0"/>
              <a:t> kai mesa apo auto </a:t>
            </a:r>
            <a:r>
              <a:rPr lang="en-US" dirty="0" err="1"/>
              <a:t>sto</a:t>
            </a:r>
            <a:r>
              <a:rPr lang="en-US" dirty="0"/>
              <a:t> continual improvement </a:t>
            </a:r>
            <a:r>
              <a:rPr lang="en-US" dirty="0" err="1"/>
              <a:t>tou</a:t>
            </a:r>
            <a:r>
              <a:rPr lang="en-US" dirty="0"/>
              <a:t> </a:t>
            </a:r>
            <a:r>
              <a:rPr lang="en-US" dirty="0" err="1"/>
              <a:t>proiontos</a:t>
            </a:r>
            <a:r>
              <a:rPr lang="en-US" dirty="0"/>
              <a:t> </a:t>
            </a:r>
            <a:r>
              <a:rPr lang="en-US" dirty="0" err="1"/>
              <a:t>dioti</a:t>
            </a:r>
            <a:r>
              <a:rPr lang="en-US" dirty="0"/>
              <a:t> </a:t>
            </a:r>
            <a:r>
              <a:rPr lang="en-US" dirty="0" err="1"/>
              <a:t>mporis</a:t>
            </a:r>
            <a:r>
              <a:rPr lang="en-US" dirty="0"/>
              <a:t> meso marketing </a:t>
            </a:r>
            <a:r>
              <a:rPr lang="en-US" dirty="0" err="1"/>
              <a:t>na</a:t>
            </a:r>
            <a:r>
              <a:rPr lang="en-US" dirty="0"/>
              <a:t> </a:t>
            </a:r>
            <a:r>
              <a:rPr lang="en-US" dirty="0" err="1"/>
              <a:t>efarmosis</a:t>
            </a:r>
            <a:r>
              <a:rPr lang="en-US" dirty="0"/>
              <a:t> </a:t>
            </a:r>
            <a:r>
              <a:rPr lang="en-US" dirty="0" err="1"/>
              <a:t>texnikes</a:t>
            </a:r>
            <a:r>
              <a:rPr lang="en-US" dirty="0"/>
              <a:t> </a:t>
            </a:r>
            <a:r>
              <a:rPr lang="en-US" dirty="0" err="1"/>
              <a:t>gia</a:t>
            </a:r>
            <a:r>
              <a:rPr lang="en-US" dirty="0"/>
              <a:t> </a:t>
            </a:r>
            <a:r>
              <a:rPr lang="en-US" dirty="0" err="1"/>
              <a:t>peretero</a:t>
            </a:r>
            <a:r>
              <a:rPr lang="en-US" dirty="0"/>
              <a:t> </a:t>
            </a:r>
            <a:r>
              <a:rPr lang="en-US" dirty="0" err="1"/>
              <a:t>beltiwsis</a:t>
            </a:r>
            <a:r>
              <a:rPr lang="en-US" dirty="0"/>
              <a:t> </a:t>
            </a:r>
            <a:r>
              <a:rPr lang="en-US" dirty="0" err="1"/>
              <a:t>proionton</a:t>
            </a:r>
            <a:r>
              <a:rPr lang="en-US" dirty="0"/>
              <a:t> apo user feedback </a:t>
            </a:r>
            <a:r>
              <a:rPr lang="en-US" dirty="0" err="1"/>
              <a:t>alla</a:t>
            </a:r>
            <a:r>
              <a:rPr lang="en-US" dirty="0"/>
              <a:t> kai user statistics analysis e.g., A/B testing</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t>Ena multiplatform</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Episis</a:t>
            </a:r>
            <a:r>
              <a:rPr lang="en-US" dirty="0"/>
              <a:t> o </a:t>
            </a:r>
            <a:r>
              <a:rPr lang="en-US" dirty="0" err="1"/>
              <a:t>skopos</a:t>
            </a:r>
            <a:r>
              <a:rPr lang="en-US" dirty="0"/>
              <a:t> tis </a:t>
            </a:r>
            <a:r>
              <a:rPr lang="en-US" dirty="0" err="1"/>
              <a:t>ergasias</a:t>
            </a:r>
            <a:r>
              <a:rPr lang="en-US" dirty="0"/>
              <a:t> </a:t>
            </a:r>
            <a:r>
              <a:rPr lang="en-US" dirty="0" err="1"/>
              <a:t>ine</a:t>
            </a:r>
            <a:r>
              <a:rPr lang="en-US" dirty="0"/>
              <a:t> </a:t>
            </a:r>
            <a:r>
              <a:rPr lang="en-US" dirty="0" err="1"/>
              <a:t>na</a:t>
            </a:r>
            <a:r>
              <a:rPr lang="en-US" dirty="0"/>
              <a:t> </a:t>
            </a:r>
            <a:r>
              <a:rPr lang="en-US" dirty="0" err="1"/>
              <a:t>simbali</a:t>
            </a:r>
            <a:r>
              <a:rPr lang="en-US" dirty="0"/>
              <a:t> se </a:t>
            </a:r>
            <a:r>
              <a:rPr lang="el-GR"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ΑΠΟΤΕΛΕΣΜΑ ΤΗΣ ΕΡΓΑΣΙΑΣ ΣΤΗΝ ΑΚΑΔΗΜΑΪΚΗ ΚΟΙΝΟΤΗΤΑ</a:t>
            </a:r>
            <a:r>
              <a:rPr lang="en-US"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 &amp; kai </a:t>
            </a:r>
            <a:r>
              <a:rPr lang="el-GR"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ΣΤΗΝ ΚΟΙΝΩΝΙΑ</a:t>
            </a:r>
            <a:endParaRPr lang="en-US"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rial" panose="020B0604020202020204" pitchFamily="34" charset="0"/>
                <a:ea typeface="Calibri" panose="020F0502020204030204" pitchFamily="34" charset="0"/>
                <a:cs typeface="Arial" panose="020B0604020202020204" pitchFamily="34" charset="0"/>
              </a:rPr>
              <a:t>Opws</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l-GR" sz="1200" dirty="0">
                <a:effectLst/>
                <a:latin typeface="Arial" panose="020B0604020202020204" pitchFamily="34" charset="0"/>
                <a:ea typeface="Calibri" panose="020F0502020204030204" pitchFamily="34" charset="0"/>
                <a:cs typeface="Arial" panose="020B0604020202020204" pitchFamily="34" charset="0"/>
              </a:rPr>
              <a:t>Η παρούσα ερευνητική εργασία παρουσιάζει την εξέλιξη τεχνολογιών και τεχνικών για την έναρξη δημιουργίας εικονικών κόσμων το όποιο είναι το μελλοντικό στίγμα για καινοτομίες και εκθετικής αυξήσεις κάθε επιστήμης μέσο αυτού (</a:t>
            </a:r>
            <a:r>
              <a:rPr lang="en-US" sz="1200" i="1" dirty="0">
                <a:effectLst/>
                <a:latin typeface="Arial" panose="020B0604020202020204" pitchFamily="34" charset="0"/>
                <a:ea typeface="Calibri" panose="020F0502020204030204" pitchFamily="34" charset="0"/>
                <a:cs typeface="Arial" panose="020B0604020202020204" pitchFamily="34" charset="0"/>
              </a:rPr>
              <a:t>STEM</a:t>
            </a:r>
            <a:r>
              <a:rPr lang="el-GR" sz="1200" dirty="0">
                <a:effectLst/>
                <a:latin typeface="Arial" panose="020B0604020202020204" pitchFamily="34" charset="0"/>
                <a:ea typeface="Calibri" panose="020F0502020204030204" pitchFamily="34" charset="0"/>
                <a:cs typeface="Arial" panose="020B0604020202020204" pitchFamily="34" charset="0"/>
              </a:rPr>
              <a:t>)</a:t>
            </a:r>
            <a:r>
              <a:rPr lang="en-US" sz="1200" dirty="0">
                <a:effectLst/>
                <a:latin typeface="Arial" panose="020B0604020202020204" pitchFamily="34" charset="0"/>
                <a:ea typeface="Calibri" panose="020F0502020204030204" pitchFamily="34" charset="0"/>
                <a:cs typeface="Arial" panose="020B0604020202020204" pitchFamily="34" charset="0"/>
              </a:rPr>
              <a:t>-</a:t>
            </a:r>
            <a:r>
              <a:rPr lang="en-US" sz="1200" dirty="0" err="1">
                <a:effectLst/>
                <a:latin typeface="Arial" panose="020B0604020202020204" pitchFamily="34" charset="0"/>
                <a:ea typeface="Calibri" panose="020F0502020204030204" pitchFamily="34" charset="0"/>
                <a:cs typeface="Arial" panose="020B0604020202020204" pitchFamily="34" charset="0"/>
              </a:rPr>
              <a:t>thetikes</a:t>
            </a:r>
            <a:r>
              <a:rPr lang="el-GR" sz="1200" dirty="0">
                <a:effectLst/>
                <a:latin typeface="Arial" panose="020B0604020202020204" pitchFamily="34" charset="0"/>
                <a:ea typeface="Calibri" panose="020F0502020204030204" pitchFamily="34" charset="0"/>
                <a:cs typeface="Arial" panose="020B0604020202020204" pitchFamily="34" charset="0"/>
              </a:rPr>
              <a:t>. Ανάπτυξη παιχνιδιών, </a:t>
            </a:r>
            <a:r>
              <a:rPr lang="el-GR" sz="1200" dirty="0" err="1">
                <a:effectLst/>
                <a:latin typeface="Arial" panose="020B0604020202020204" pitchFamily="34" charset="0"/>
                <a:ea typeface="Calibri" panose="020F0502020204030204" pitchFamily="34" charset="0"/>
                <a:cs typeface="Arial" panose="020B0604020202020204" pitchFamily="34" charset="0"/>
              </a:rPr>
              <a:t>οπτικοποίηση</a:t>
            </a:r>
            <a:r>
              <a:rPr lang="el-GR" sz="1200" dirty="0">
                <a:effectLst/>
                <a:latin typeface="Arial" panose="020B0604020202020204" pitchFamily="34" charset="0"/>
                <a:ea typeface="Calibri" panose="020F0502020204030204" pitchFamily="34" charset="0"/>
                <a:cs typeface="Arial" panose="020B0604020202020204" pitchFamily="34" charset="0"/>
              </a:rPr>
              <a:t> αρχιτεκτονικών και αυτοκινήτων, δημιουργία γραμμικού περιεχομένου ταινιών και τηλεοπτικού περιεχομένου, παραγωγή μετάδοσης και ζωντανών εκδηλώσεων, εκπαίδευση (</a:t>
            </a:r>
            <a:r>
              <a:rPr lang="el-GR" sz="1200" i="1" dirty="0">
                <a:effectLst/>
                <a:latin typeface="Arial" panose="020B0604020202020204" pitchFamily="34" charset="0"/>
                <a:ea typeface="Calibri" panose="020F0502020204030204" pitchFamily="34" charset="0"/>
                <a:cs typeface="Arial" panose="020B0604020202020204" pitchFamily="34" charset="0"/>
              </a:rPr>
              <a:t>υποψήφιου</a:t>
            </a:r>
            <a:r>
              <a:rPr lang="el-GR" sz="1200" dirty="0">
                <a:effectLst/>
                <a:latin typeface="Arial" panose="020B0604020202020204" pitchFamily="34" charset="0"/>
                <a:ea typeface="Calibri" panose="020F0502020204030204" pitchFamily="34" charset="0"/>
                <a:cs typeface="Arial" panose="020B0604020202020204" pitchFamily="34" charset="0"/>
              </a:rPr>
              <a:t> </a:t>
            </a:r>
            <a:r>
              <a:rPr lang="el-GR" sz="1200" i="1" dirty="0">
                <a:effectLst/>
                <a:latin typeface="Arial" panose="020B0604020202020204" pitchFamily="34" charset="0"/>
                <a:ea typeface="Calibri" panose="020F0502020204030204" pitchFamily="34" charset="0"/>
                <a:cs typeface="Arial" panose="020B0604020202020204" pitchFamily="34" charset="0"/>
              </a:rPr>
              <a:t>σε κάθε τομέα</a:t>
            </a:r>
            <a:r>
              <a:rPr lang="el-GR" sz="1200" dirty="0">
                <a:effectLst/>
                <a:latin typeface="Arial" panose="020B0604020202020204" pitchFamily="34" charset="0"/>
                <a:ea typeface="Calibri" panose="020F0502020204030204" pitchFamily="34" charset="0"/>
                <a:cs typeface="Arial" panose="020B0604020202020204" pitchFamily="34" charset="0"/>
              </a:rPr>
              <a:t>) και προσομοίωση και άλλες εφαρμογές σε πραγματικό χρόνο δίνουν την δυνατότητα όχι μόνο στην πρόβλεψη αλλά και αυξήσει πιθανοτήτων αποφύγεις σφαλμάτων σε ένα εμπορικό/ερευνητικό έργο πριν και μετά από την υλοποίηση του. Δίνεται η δυνατότητα χρήσεις τεχνολογιών που θα ανασκοπηθούν από κάθε υποψήφιο να βελτιώσει την ροή εργασίας του σε κάθε τομέα μελλοντικά αφού μια τέτοια επιστήμη είναι η επιστήμη της αυτοματοποιήσεις και </a:t>
            </a:r>
            <a:r>
              <a:rPr lang="el-GR" sz="1200" dirty="0" err="1">
                <a:effectLst/>
                <a:latin typeface="Arial" panose="020B0604020202020204" pitchFamily="34" charset="0"/>
                <a:ea typeface="Calibri" panose="020F0502020204030204" pitchFamily="34" charset="0"/>
                <a:cs typeface="Arial" panose="020B0604020202020204" pitchFamily="34" charset="0"/>
              </a:rPr>
              <a:t>οπτικοποίησεις</a:t>
            </a:r>
            <a:r>
              <a:rPr lang="el-GR" sz="1200" dirty="0">
                <a:effectLst/>
                <a:latin typeface="Arial" panose="020B0604020202020204" pitchFamily="34" charset="0"/>
                <a:ea typeface="Calibri" panose="020F0502020204030204" pitchFamily="34" charset="0"/>
                <a:cs typeface="Arial" panose="020B0604020202020204" pitchFamily="34" charset="0"/>
              </a:rPr>
              <a:t> και παραγωγικότητας. Ό επίσημος όρος στην Βιβλιοθήκη Υποδομής Πληροφορικής (</a:t>
            </a:r>
            <a:r>
              <a:rPr lang="en-US" sz="1200" i="1" dirty="0">
                <a:effectLst/>
                <a:latin typeface="Arial" panose="020B0604020202020204" pitchFamily="34" charset="0"/>
                <a:ea typeface="Calibri" panose="020F0502020204030204" pitchFamily="34" charset="0"/>
                <a:cs typeface="Arial" panose="020B0604020202020204" pitchFamily="34" charset="0"/>
              </a:rPr>
              <a:t>ITIL-library </a:t>
            </a:r>
            <a:r>
              <a:rPr lang="en-US" sz="1200" i="1" dirty="0" err="1">
                <a:effectLst/>
                <a:latin typeface="Arial" panose="020B0604020202020204" pitchFamily="34" charset="0"/>
                <a:ea typeface="Calibri" panose="020F0502020204030204" pitchFamily="34" charset="0"/>
                <a:cs typeface="Arial" panose="020B0604020202020204" pitchFamily="34" charset="0"/>
              </a:rPr>
              <a:t>gia</a:t>
            </a:r>
            <a:r>
              <a:rPr lang="en-US" sz="1200" i="1" dirty="0">
                <a:effectLst/>
                <a:latin typeface="Arial" panose="020B0604020202020204" pitchFamily="34" charset="0"/>
                <a:ea typeface="Calibri" panose="020F0502020204030204" pitchFamily="34" charset="0"/>
                <a:cs typeface="Arial" panose="020B0604020202020204" pitchFamily="34" charset="0"/>
              </a:rPr>
              <a:t> best practices </a:t>
            </a:r>
            <a:r>
              <a:rPr lang="en-US" sz="1200" i="1" dirty="0" err="1">
                <a:effectLst/>
                <a:latin typeface="Arial" panose="020B0604020202020204" pitchFamily="34" charset="0"/>
                <a:ea typeface="Calibri" panose="020F0502020204030204" pitchFamily="34" charset="0"/>
                <a:cs typeface="Arial" panose="020B0604020202020204" pitchFamily="34" charset="0"/>
              </a:rPr>
              <a:t>sto</a:t>
            </a:r>
            <a:r>
              <a:rPr lang="en-US" sz="1200" i="1" dirty="0">
                <a:effectLst/>
                <a:latin typeface="Arial" panose="020B0604020202020204" pitchFamily="34" charset="0"/>
                <a:ea typeface="Calibri" panose="020F0502020204030204" pitchFamily="34" charset="0"/>
                <a:cs typeface="Arial" panose="020B0604020202020204" pitchFamily="34" charset="0"/>
              </a:rPr>
              <a:t> IT process </a:t>
            </a:r>
            <a:r>
              <a:rPr lang="en-US" sz="1200" i="1" dirty="0" err="1">
                <a:effectLst/>
                <a:latin typeface="Arial" panose="020B0604020202020204" pitchFamily="34" charset="0"/>
                <a:ea typeface="Calibri" panose="020F0502020204030204" pitchFamily="34" charset="0"/>
                <a:cs typeface="Arial" panose="020B0604020202020204" pitchFamily="34" charset="0"/>
              </a:rPr>
              <a:t>managment</a:t>
            </a:r>
            <a:r>
              <a:rPr lang="el-GR" sz="1200" dirty="0">
                <a:effectLst/>
                <a:latin typeface="Arial" panose="020B0604020202020204" pitchFamily="34" charset="0"/>
                <a:ea typeface="Calibri" panose="020F0502020204030204" pitchFamily="34" charset="0"/>
                <a:cs typeface="Arial" panose="020B0604020202020204" pitchFamily="34" charset="0"/>
              </a:rPr>
              <a:t>) είναι 4 βημάτων: Ορισμός, Ανάλυση, Έγκριση, ναύλωση -&gt; Δημιουργία τιμής.</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rial" panose="020B0604020202020204" pitchFamily="34" charset="0"/>
                <a:ea typeface="Calibri" panose="020F0502020204030204" pitchFamily="34" charset="0"/>
                <a:cs typeface="Arial" panose="020B0604020202020204" pitchFamily="34" charset="0"/>
              </a:rPr>
              <a:t>Episis</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latin typeface="Arial" panose="020B0604020202020204" pitchFamily="34" charset="0"/>
                <a:ea typeface="Calibri" panose="020F0502020204030204" pitchFamily="34" charset="0"/>
                <a:cs typeface="Arial" panose="020B0604020202020204" pitchFamily="34" charset="0"/>
              </a:rPr>
              <a:t>Θα </a:t>
            </a:r>
            <a:r>
              <a:rPr lang="el-GR" sz="1800" dirty="0" err="1">
                <a:effectLst/>
                <a:latin typeface="Arial" panose="020B0604020202020204" pitchFamily="34" charset="0"/>
                <a:ea typeface="Calibri" panose="020F0502020204030204" pitchFamily="34" charset="0"/>
                <a:cs typeface="Arial" panose="020B0604020202020204" pitchFamily="34" charset="0"/>
              </a:rPr>
              <a:t>παρακεντρινει</a:t>
            </a:r>
            <a:r>
              <a:rPr lang="el-GR" sz="1800" dirty="0">
                <a:effectLst/>
                <a:latin typeface="Arial" panose="020B0604020202020204" pitchFamily="34" charset="0"/>
                <a:ea typeface="Calibri" panose="020F0502020204030204" pitchFamily="34" charset="0"/>
                <a:cs typeface="Arial" panose="020B0604020202020204" pitchFamily="34" charset="0"/>
              </a:rPr>
              <a:t> τους ανθρώπους να είναι ενήμερη και/για τεχνολογίες μέσο δια-δραστικότητας και ενημέρωσης και να υπάρχει διευκόλυνση στον σύγχρονο τρόπος ζωής τους.</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21589711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ixa </a:t>
            </a:r>
            <a:r>
              <a:rPr lang="en-US" dirty="0" err="1"/>
              <a:t>proaneferi</a:t>
            </a:r>
            <a:r>
              <a:rPr lang="en-US" dirty="0"/>
              <a:t> </a:t>
            </a:r>
            <a:r>
              <a:rPr lang="en-US" dirty="0" err="1"/>
              <a:t>kanontas</a:t>
            </a:r>
            <a:r>
              <a:rPr lang="en-US" dirty="0"/>
              <a:t> observation ton </a:t>
            </a:r>
            <a:r>
              <a:rPr lang="en-US" dirty="0" err="1"/>
              <a:t>epitiximenwn</a:t>
            </a:r>
            <a:r>
              <a:rPr lang="en-US" dirty="0"/>
              <a:t> </a:t>
            </a:r>
            <a:r>
              <a:rPr lang="en-US" dirty="0" err="1"/>
              <a:t>paixnidiwn</a:t>
            </a:r>
            <a:r>
              <a:rPr lang="en-US" dirty="0"/>
              <a:t> kai </a:t>
            </a:r>
            <a:r>
              <a:rPr lang="en-US" dirty="0" err="1"/>
              <a:t>mixanismwn</a:t>
            </a:r>
            <a:r>
              <a:rPr lang="en-US" dirty="0"/>
              <a:t> </a:t>
            </a:r>
            <a:r>
              <a:rPr lang="en-US" dirty="0" err="1"/>
              <a:t>mporoume</a:t>
            </a:r>
            <a:r>
              <a:rPr lang="en-US" dirty="0"/>
              <a:t> </a:t>
            </a:r>
            <a:r>
              <a:rPr lang="en-US" dirty="0" err="1"/>
              <a:t>na</a:t>
            </a:r>
            <a:r>
              <a:rPr lang="en-US" dirty="0"/>
              <a:t> </a:t>
            </a:r>
            <a:r>
              <a:rPr lang="en-US" dirty="0" err="1"/>
              <a:t>ftiaksoume</a:t>
            </a:r>
            <a:r>
              <a:rPr lang="en-US" dirty="0"/>
              <a:t> dika mas </a:t>
            </a:r>
            <a:r>
              <a:rPr lang="en-US" dirty="0" err="1"/>
              <a:t>paraplisia</a:t>
            </a:r>
            <a:r>
              <a:rPr lang="en-US" dirty="0"/>
              <a:t> I </a:t>
            </a:r>
            <a:r>
              <a:rPr lang="en-US" dirty="0" err="1"/>
              <a:t>akoma</a:t>
            </a:r>
            <a:r>
              <a:rPr lang="en-US" dirty="0"/>
              <a:t> </a:t>
            </a:r>
            <a:r>
              <a:rPr lang="en-US" dirty="0" err="1"/>
              <a:t>na</a:t>
            </a:r>
            <a:r>
              <a:rPr lang="en-US" dirty="0"/>
              <a:t> </a:t>
            </a:r>
            <a:r>
              <a:rPr lang="en-US" dirty="0" err="1"/>
              <a:t>proboume</a:t>
            </a:r>
            <a:r>
              <a:rPr lang="en-US" dirty="0"/>
              <a:t> se </a:t>
            </a:r>
            <a:r>
              <a:rPr lang="en-US" dirty="0" err="1"/>
              <a:t>kainotomies</a:t>
            </a:r>
            <a:r>
              <a:rPr lang="en-US" dirty="0"/>
              <a:t> </a:t>
            </a:r>
            <a:r>
              <a:rPr lang="en-US" dirty="0" err="1"/>
              <a:t>akolouthonas</a:t>
            </a:r>
            <a:r>
              <a:rPr lang="en-US" dirty="0"/>
              <a:t> </a:t>
            </a:r>
            <a:r>
              <a:rPr lang="en-US" dirty="0" err="1"/>
              <a:t>dokimses</a:t>
            </a:r>
            <a:r>
              <a:rPr lang="en-US" dirty="0"/>
              <a:t> meso </a:t>
            </a:r>
            <a:r>
              <a:rPr lang="en-US" dirty="0" err="1"/>
              <a:t>xrisis</a:t>
            </a:r>
            <a:r>
              <a:rPr lang="en-US" dirty="0"/>
              <a:t> product reverse engineering</a:t>
            </a:r>
          </a:p>
          <a:p>
            <a:r>
              <a:rPr lang="en-US" dirty="0" err="1"/>
              <a:t>Diladi</a:t>
            </a:r>
            <a:r>
              <a:rPr lang="en-US" dirty="0"/>
              <a:t> </a:t>
            </a:r>
            <a:r>
              <a:rPr lang="en-US" dirty="0" err="1"/>
              <a:t>blepis</a:t>
            </a:r>
            <a:r>
              <a:rPr lang="en-US" dirty="0"/>
              <a:t> </a:t>
            </a:r>
            <a:r>
              <a:rPr lang="en-US" dirty="0" err="1"/>
              <a:t>ti</a:t>
            </a:r>
            <a:r>
              <a:rPr lang="en-US" dirty="0"/>
              <a:t> </a:t>
            </a:r>
            <a:r>
              <a:rPr lang="en-US" dirty="0" err="1"/>
              <a:t>exi</a:t>
            </a:r>
            <a:r>
              <a:rPr lang="en-US" dirty="0"/>
              <a:t> </a:t>
            </a:r>
            <a:r>
              <a:rPr lang="en-US" dirty="0" err="1"/>
              <a:t>ena</a:t>
            </a:r>
            <a:r>
              <a:rPr lang="en-US" dirty="0"/>
              <a:t> </a:t>
            </a:r>
            <a:r>
              <a:rPr lang="en-US" dirty="0" err="1"/>
              <a:t>proion</a:t>
            </a:r>
            <a:r>
              <a:rPr lang="en-US" dirty="0"/>
              <a:t> kai to spas se </a:t>
            </a:r>
            <a:r>
              <a:rPr lang="en-US" dirty="0" err="1"/>
              <a:t>kommatia</a:t>
            </a:r>
            <a:r>
              <a:rPr lang="en-US" dirty="0"/>
              <a:t> </a:t>
            </a:r>
            <a:r>
              <a:rPr lang="en-US" dirty="0" err="1"/>
              <a:t>prospathontas</a:t>
            </a:r>
            <a:r>
              <a:rPr lang="en-US" dirty="0"/>
              <a:t> </a:t>
            </a:r>
            <a:r>
              <a:rPr lang="en-US" dirty="0" err="1"/>
              <a:t>na</a:t>
            </a:r>
            <a:r>
              <a:rPr lang="en-US" dirty="0"/>
              <a:t> katalabis </a:t>
            </a:r>
            <a:r>
              <a:rPr lang="en-US" dirty="0" err="1"/>
              <a:t>pws</a:t>
            </a:r>
            <a:r>
              <a:rPr lang="en-US" dirty="0"/>
              <a:t> </a:t>
            </a:r>
            <a:r>
              <a:rPr lang="en-US" dirty="0" err="1"/>
              <a:t>litourgoun</a:t>
            </a:r>
            <a:r>
              <a:rPr lang="en-US" dirty="0"/>
              <a:t> kai </a:t>
            </a:r>
            <a:r>
              <a:rPr lang="en-US" dirty="0" err="1"/>
              <a:t>giati</a:t>
            </a:r>
            <a:r>
              <a:rPr lang="en-US" dirty="0"/>
              <a:t> </a:t>
            </a:r>
            <a:r>
              <a:rPr lang="en-US" dirty="0" err="1"/>
              <a:t>egine</a:t>
            </a:r>
            <a:r>
              <a:rPr lang="en-US" dirty="0"/>
              <a:t> </a:t>
            </a:r>
            <a:r>
              <a:rPr lang="en-US" dirty="0" err="1"/>
              <a:t>epitiximeno</a:t>
            </a:r>
            <a:r>
              <a:rPr lang="en-US" dirty="0"/>
              <a:t> pia </a:t>
            </a:r>
            <a:r>
              <a:rPr lang="en-US" dirty="0" err="1"/>
              <a:t>ine</a:t>
            </a:r>
            <a:r>
              <a:rPr lang="en-US" dirty="0"/>
              <a:t> I formula?</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1968884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 </a:t>
            </a:r>
            <a:r>
              <a:rPr lang="en-US" dirty="0" err="1"/>
              <a:t>edw</a:t>
            </a:r>
            <a:r>
              <a:rPr lang="en-US" dirty="0"/>
              <a:t> pes to project sou </a:t>
            </a:r>
            <a:r>
              <a:rPr lang="en-US" dirty="0" err="1"/>
              <a:t>ti</a:t>
            </a:r>
            <a:r>
              <a:rPr lang="en-US" dirty="0"/>
              <a:t> </a:t>
            </a:r>
            <a:r>
              <a:rPr lang="en-US" dirty="0" err="1"/>
              <a:t>ekanes</a:t>
            </a:r>
            <a:r>
              <a:rPr lang="en-US" dirty="0"/>
              <a:t> se steps </a:t>
            </a:r>
            <a:r>
              <a:rPr lang="en-US" dirty="0" err="1"/>
              <a:t>alla</a:t>
            </a:r>
            <a:r>
              <a:rPr lang="en-US" dirty="0"/>
              <a:t> </a:t>
            </a:r>
            <a:r>
              <a:rPr lang="en-US" dirty="0" err="1"/>
              <a:t>perigrafika</a:t>
            </a:r>
            <a:r>
              <a:rPr lang="en-US" dirty="0"/>
              <a:t> </a:t>
            </a:r>
            <a:r>
              <a:rPr lang="en-US" dirty="0" err="1"/>
              <a:t>oxi</a:t>
            </a:r>
            <a:r>
              <a:rPr lang="en-US" dirty="0"/>
              <a:t> ta steps ta </a:t>
            </a:r>
            <a:r>
              <a:rPr lang="en-US" dirty="0" err="1"/>
              <a:t>idia</a:t>
            </a:r>
            <a:r>
              <a:rPr lang="en-US" dirty="0"/>
              <a:t> kai to conclusion </a:t>
            </a:r>
            <a:r>
              <a:rPr lang="en-US" dirty="0" err="1"/>
              <a:t>sindeiaseto</a:t>
            </a:r>
            <a:r>
              <a:rPr lang="en-US" dirty="0"/>
              <a:t> </a:t>
            </a:r>
            <a:r>
              <a:rPr lang="en-US" dirty="0" err="1"/>
              <a:t>edw</a:t>
            </a:r>
            <a:r>
              <a:rPr lang="en-US" dirty="0"/>
              <a:t> kai bale video pes </a:t>
            </a:r>
            <a:r>
              <a:rPr lang="en-US" dirty="0" err="1"/>
              <a:t>pws</a:t>
            </a:r>
            <a:r>
              <a:rPr lang="en-US" dirty="0"/>
              <a:t> auto </a:t>
            </a:r>
            <a:r>
              <a:rPr lang="en-US" dirty="0" err="1"/>
              <a:t>epirasi</a:t>
            </a:r>
            <a:r>
              <a:rPr lang="en-US" dirty="0"/>
              <a:t> marketing </a:t>
            </a:r>
            <a:r>
              <a:rPr lang="en-US" dirty="0" err="1"/>
              <a:t>etc</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4015560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a:p>
            <a:endParaRPr lang="en-US" dirty="0"/>
          </a:p>
          <a:p>
            <a:r>
              <a:rPr lang="en-US" dirty="0" err="1"/>
              <a:t>Otan</a:t>
            </a:r>
            <a:r>
              <a:rPr lang="en-US" dirty="0"/>
              <a:t> </a:t>
            </a:r>
            <a:r>
              <a:rPr lang="en-US" dirty="0" err="1"/>
              <a:t>anaferomaste</a:t>
            </a:r>
            <a:r>
              <a:rPr lang="en-US" dirty="0"/>
              <a:t> se multiplayer system I </a:t>
            </a:r>
            <a:r>
              <a:rPr lang="en-US" dirty="0" err="1"/>
              <a:t>arxitektoniki</a:t>
            </a:r>
            <a:r>
              <a:rPr lang="en-US" dirty="0"/>
              <a:t> </a:t>
            </a:r>
            <a:r>
              <a:rPr lang="en-US" dirty="0" err="1"/>
              <a:t>diaferi</a:t>
            </a:r>
            <a:r>
              <a:rPr lang="en-US" dirty="0"/>
              <a:t> </a:t>
            </a:r>
            <a:r>
              <a:rPr lang="en-US" dirty="0" err="1"/>
              <a:t>programmatismou</a:t>
            </a:r>
            <a:r>
              <a:rPr lang="en-US" dirty="0"/>
              <a:t> </a:t>
            </a:r>
            <a:r>
              <a:rPr lang="en-US" dirty="0" err="1"/>
              <a:t>ine</a:t>
            </a:r>
            <a:r>
              <a:rPr lang="en-US" dirty="0"/>
              <a:t> </a:t>
            </a:r>
            <a:r>
              <a:rPr lang="en-US" dirty="0" err="1"/>
              <a:t>ligo</a:t>
            </a:r>
            <a:r>
              <a:rPr lang="en-US" dirty="0"/>
              <a:t> </a:t>
            </a:r>
            <a:r>
              <a:rPr lang="en-US" dirty="0" err="1"/>
              <a:t>pio</a:t>
            </a:r>
            <a:r>
              <a:rPr lang="en-US" dirty="0"/>
              <a:t> restricted </a:t>
            </a:r>
            <a:r>
              <a:rPr lang="en-US" dirty="0" err="1"/>
              <a:t>diladi</a:t>
            </a:r>
            <a:r>
              <a:rPr lang="en-US" dirty="0"/>
              <a:t> </a:t>
            </a:r>
            <a:r>
              <a:rPr lang="en-US" dirty="0" err="1"/>
              <a:t>tha</a:t>
            </a:r>
            <a:r>
              <a:rPr lang="en-US" dirty="0"/>
              <a:t> </a:t>
            </a:r>
            <a:r>
              <a:rPr lang="en-US" dirty="0" err="1"/>
              <a:t>prepei</a:t>
            </a:r>
            <a:r>
              <a:rPr lang="en-US" dirty="0"/>
              <a:t> </a:t>
            </a:r>
            <a:r>
              <a:rPr lang="en-US" dirty="0" err="1"/>
              <a:t>na</a:t>
            </a:r>
            <a:r>
              <a:rPr lang="en-US" dirty="0"/>
              <a:t> </a:t>
            </a:r>
            <a:r>
              <a:rPr lang="en-US" dirty="0" err="1"/>
              <a:t>akolouthithoun</a:t>
            </a:r>
            <a:r>
              <a:rPr lang="en-US" dirty="0"/>
              <a:t> </a:t>
            </a:r>
            <a:r>
              <a:rPr lang="en-US" dirty="0" err="1"/>
              <a:t>austira</a:t>
            </a:r>
            <a:r>
              <a:rPr lang="en-US" dirty="0"/>
              <a:t> </a:t>
            </a:r>
            <a:r>
              <a:rPr lang="en-US" dirty="0" err="1"/>
              <a:t>kapoia</a:t>
            </a:r>
            <a:r>
              <a:rPr lang="en-US" dirty="0"/>
              <a:t> bimata “hard coded” </a:t>
            </a:r>
            <a:r>
              <a:rPr lang="en-US" dirty="0" err="1"/>
              <a:t>opws</a:t>
            </a:r>
            <a:r>
              <a:rPr lang="en-US" dirty="0"/>
              <a:t> to/kai </a:t>
            </a:r>
            <a:r>
              <a:rPr lang="en-US" dirty="0" err="1"/>
              <a:t>exi</a:t>
            </a:r>
            <a:r>
              <a:rPr lang="en-US" dirty="0"/>
              <a:t> </a:t>
            </a:r>
            <a:r>
              <a:rPr lang="en-US" dirty="0" err="1"/>
              <a:t>ftiaxti</a:t>
            </a:r>
            <a:r>
              <a:rPr lang="en-US" dirty="0"/>
              <a:t> apo to </a:t>
            </a:r>
            <a:r>
              <a:rPr lang="en-US" dirty="0" err="1"/>
              <a:t>analogo</a:t>
            </a:r>
            <a:r>
              <a:rPr lang="en-US" dirty="0"/>
              <a:t> framework/game Engine </a:t>
            </a:r>
            <a:r>
              <a:rPr lang="en-US" dirty="0" err="1"/>
              <a:t>pu</a:t>
            </a:r>
            <a:r>
              <a:rPr lang="en-US" dirty="0"/>
              <a:t> </a:t>
            </a:r>
            <a:r>
              <a:rPr lang="en-US" dirty="0" err="1"/>
              <a:t>programmatizoume</a:t>
            </a:r>
            <a:r>
              <a:rPr lang="en-US" dirty="0"/>
              <a:t> se auto </a:t>
            </a:r>
            <a:r>
              <a:rPr lang="en-US" dirty="0" err="1"/>
              <a:t>osoi</a:t>
            </a:r>
            <a:r>
              <a:rPr lang="en-US" dirty="0"/>
              <a:t> </a:t>
            </a:r>
            <a:r>
              <a:rPr lang="en-US" dirty="0" err="1"/>
              <a:t>exoume</a:t>
            </a:r>
            <a:r>
              <a:rPr lang="en-US" dirty="0"/>
              <a:t> </a:t>
            </a:r>
            <a:r>
              <a:rPr lang="en-US" dirty="0" err="1"/>
              <a:t>asxolithoi</a:t>
            </a:r>
            <a:r>
              <a:rPr lang="en-US" dirty="0"/>
              <a:t> me web development </a:t>
            </a:r>
            <a:r>
              <a:rPr lang="en-US" dirty="0" err="1"/>
              <a:t>gnwrizoume</a:t>
            </a:r>
            <a:r>
              <a:rPr lang="en-US" dirty="0"/>
              <a:t> tin diafora raw php, java web coding vs Laravel, Spring way of code format architecture.</a:t>
            </a:r>
          </a:p>
          <a:p>
            <a:r>
              <a:rPr lang="en-US" dirty="0" err="1"/>
              <a:t>Isagoume</a:t>
            </a:r>
            <a:r>
              <a:rPr lang="en-US" dirty="0"/>
              <a:t> </a:t>
            </a:r>
            <a:r>
              <a:rPr lang="en-US" dirty="0" err="1"/>
              <a:t>ennoies</a:t>
            </a:r>
            <a:r>
              <a:rPr lang="en-US" dirty="0"/>
              <a:t> </a:t>
            </a:r>
            <a:r>
              <a:rPr lang="en-US" dirty="0" err="1"/>
              <a:t>opws</a:t>
            </a:r>
            <a:r>
              <a:rPr lang="en-US" dirty="0"/>
              <a:t> Client-Server </a:t>
            </a:r>
            <a:r>
              <a:rPr lang="en-US" dirty="0" err="1"/>
              <a:t>epikoinwnia</a:t>
            </a:r>
            <a:r>
              <a:rPr lang="en-US" dirty="0"/>
              <a:t> kai Remote Call Procedures (RPC) </a:t>
            </a:r>
            <a:r>
              <a:rPr lang="en-US" dirty="0" err="1"/>
              <a:t>metaksi</a:t>
            </a:r>
            <a:r>
              <a:rPr lang="en-US" dirty="0"/>
              <a:t> ton joined hosts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Panw</a:t>
            </a:r>
            <a:r>
              <a:rPr lang="en-US" dirty="0"/>
              <a:t> apo ola</a:t>
            </a:r>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29084122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Τα βήματα στην δημιουργία συστημάτων εικονικού κόσμου πριν από την διαδικασία έναρξης δόμησης </a:t>
            </a:r>
            <a:r>
              <a:rPr lang="en-US" sz="1800" dirty="0">
                <a:effectLst/>
                <a:latin typeface="Arial" panose="020B0604020202020204" pitchFamily="34" charset="0"/>
                <a:ea typeface="Calibri" panose="020F0502020204030204" pitchFamily="34" charset="0"/>
                <a:cs typeface="Arial" panose="020B0604020202020204" pitchFamily="34" charset="0"/>
              </a:rPr>
              <a:t>business model</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logic</a:t>
            </a:r>
            <a:r>
              <a:rPr lang="el-GR" sz="1800" dirty="0">
                <a:effectLst/>
                <a:latin typeface="Arial" panose="020B0604020202020204" pitchFamily="34" charset="0"/>
                <a:ea typeface="Calibri" panose="020F0502020204030204" pitchFamily="34" charset="0"/>
                <a:cs typeface="Arial" panose="020B0604020202020204" pitchFamily="34" charset="0"/>
              </a:rPr>
              <a:t> είναι αλγοριθμικά προσεγμένα, τα εξής: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1800" dirty="0">
                <a:effectLst/>
                <a:latin typeface="Arial" panose="020B0604020202020204" pitchFamily="34" charset="0"/>
                <a:ea typeface="Calibri" panose="020F0502020204030204" pitchFamily="34" charset="0"/>
                <a:cs typeface="Arial" panose="020B0604020202020204" pitchFamily="34" charset="0"/>
              </a:rPr>
              <a:t>top trend</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Feature </a:t>
            </a:r>
            <a:r>
              <a:rPr lang="el-GR" sz="1800" dirty="0">
                <a:effectLst/>
                <a:latin typeface="Arial" panose="020B0604020202020204" pitchFamily="34" charset="0"/>
                <a:ea typeface="Calibri" panose="020F0502020204030204" pitchFamily="34" charset="0"/>
                <a:cs typeface="Arial" panose="020B0604020202020204" pitchFamily="34" charset="0"/>
              </a:rPr>
              <a:t>σύμφωνα με τα δημογραφικά αποτελέσματα αλλά  και τις δυνατότητες υλοποιήσεις τις από τις υπάρχουσες τεχνολογίες. Αυτό το βήμα είχε ως στόχο να αύξηση την ζήτηση και χρήση συστημάτων παιχνιδιού συγκεκριμένου τύπου. Καθώς στόχος μπορεί να μην είναι πάντοτε ο ρεαλισμός αλλά η διασκέδαση.</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καθώς στο κόσμο του προγραμματισμού και </a:t>
            </a:r>
            <a:r>
              <a:rPr lang="en-US" sz="1800" dirty="0">
                <a:effectLst/>
                <a:latin typeface="Arial" panose="020B0604020202020204" pitchFamily="34" charset="0"/>
                <a:ea typeface="Calibri" panose="020F0502020204030204" pitchFamily="34" charset="0"/>
                <a:cs typeface="Arial" panose="020B0604020202020204" pitchFamily="34" charset="0"/>
              </a:rPr>
              <a:t>engineering</a:t>
            </a:r>
            <a:r>
              <a:rPr lang="el-GR" sz="1800" dirty="0">
                <a:effectLst/>
                <a:latin typeface="Arial" panose="020B0604020202020204" pitchFamily="34" charset="0"/>
                <a:ea typeface="Calibri" panose="020F0502020204030204" pitchFamily="34" charset="0"/>
                <a:cs typeface="Arial" panose="020B0604020202020204" pitchFamily="34" charset="0"/>
              </a:rPr>
              <a:t> τίποτα δεν είναι απόλυτο και πρέπει να λαμβάνονται αποφάσεις σχετικά με ποιο εργαλείο θα μας παρέχει επιθυμητά αποτελέσματα καθώς προσφέρει </a:t>
            </a:r>
            <a:r>
              <a:rPr lang="en-US" sz="1800" dirty="0">
                <a:effectLst/>
                <a:latin typeface="Arial" panose="020B0604020202020204" pitchFamily="34" charset="0"/>
                <a:ea typeface="Calibri" panose="020F0502020204030204" pitchFamily="34" charset="0"/>
                <a:cs typeface="Arial" panose="020B0604020202020204" pitchFamily="34" charset="0"/>
              </a:rPr>
              <a:t>top features</a:t>
            </a:r>
            <a:r>
              <a:rPr lang="el-GR" sz="1800" dirty="0">
                <a:effectLst/>
                <a:latin typeface="Arial" panose="020B0604020202020204" pitchFamily="34" charset="0"/>
                <a:ea typeface="Calibri" panose="020F0502020204030204" pitchFamily="34" charset="0"/>
                <a:cs typeface="Arial" panose="020B0604020202020204" pitchFamily="34" charset="0"/>
              </a:rPr>
              <a:t> και </a:t>
            </a:r>
            <a:r>
              <a:rPr lang="en-US" sz="1800" dirty="0">
                <a:effectLst/>
                <a:latin typeface="Arial" panose="020B0604020202020204" pitchFamily="34" charset="0"/>
                <a:ea typeface="Calibri" panose="020F0502020204030204" pitchFamily="34" charset="0"/>
                <a:cs typeface="Arial" panose="020B0604020202020204" pitchFamily="34" charset="0"/>
              </a:rPr>
              <a:t>streamlined workflow</a:t>
            </a:r>
            <a:r>
              <a:rPr lang="el-GR" sz="1800" dirty="0">
                <a:effectLst/>
                <a:latin typeface="Arial" panose="020B0604020202020204" pitchFamily="34" charset="0"/>
                <a:ea typeface="Calibri" panose="020F0502020204030204" pitchFamily="34" charset="0"/>
                <a:cs typeface="Arial" panose="020B0604020202020204" pitchFamily="34" charset="0"/>
              </a:rPr>
              <a:t> για την επίτευξη των αποτελεσμάτων.</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a:t>
            </a:r>
            <a:r>
              <a:rPr lang="en-US" sz="18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18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1800" dirty="0">
                <a:effectLst/>
                <a:latin typeface="Arial" panose="020B0604020202020204" pitchFamily="34" charset="0"/>
                <a:ea typeface="Calibri" panose="020F0502020204030204" pitchFamily="34" charset="0"/>
                <a:cs typeface="Arial" panose="020B0604020202020204" pitchFamily="34" charset="0"/>
              </a:rPr>
              <a:t> i.e., </a:t>
            </a:r>
            <a:r>
              <a:rPr lang="el-GR" sz="1800" dirty="0">
                <a:effectLst/>
                <a:latin typeface="Arial" panose="020B0604020202020204" pitchFamily="34" charset="0"/>
                <a:ea typeface="Calibri" panose="020F0502020204030204" pitchFamily="34" charset="0"/>
                <a:cs typeface="Arial" panose="020B0604020202020204" pitchFamily="34" charset="0"/>
              </a:rPr>
              <a:t>ή</a:t>
            </a:r>
            <a:r>
              <a:rPr lang="en-US" sz="1800" dirty="0">
                <a:effectLst/>
                <a:latin typeface="Arial" panose="020B0604020202020204" pitchFamily="34" charset="0"/>
                <a:ea typeface="Calibri" panose="020F0502020204030204" pitchFamily="34" charset="0"/>
                <a:cs typeface="Arial" panose="020B0604020202020204" pitchFamily="34" charset="0"/>
              </a:rPr>
              <a:t>/</a:t>
            </a:r>
            <a:r>
              <a:rPr lang="el-GR" sz="1800" dirty="0">
                <a:effectLst/>
                <a:latin typeface="Arial" panose="020B0604020202020204" pitchFamily="34" charset="0"/>
                <a:ea typeface="Calibri" panose="020F0502020204030204" pitchFamily="34" charset="0"/>
                <a:cs typeface="Arial" panose="020B0604020202020204" pitchFamily="34" charset="0"/>
              </a:rPr>
              <a:t>και</a:t>
            </a:r>
            <a:r>
              <a:rPr lang="en-US" sz="18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18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Deploy</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Production</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l-GR" sz="18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1800" i="1" dirty="0">
                <a:effectLst/>
                <a:latin typeface="Arial" panose="020B0604020202020204" pitchFamily="34" charset="0"/>
                <a:ea typeface="Calibri" panose="020F0502020204030204" pitchFamily="34" charset="0"/>
                <a:cs typeface="Arial" panose="020B0604020202020204" pitchFamily="34" charset="0"/>
              </a:rPr>
              <a:t>Guidelines</a:t>
            </a:r>
            <a:r>
              <a:rPr lang="el-GR" sz="18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Εν τέλη τα παραπάνω βήματα επικεντρώνονται σε έναν </a:t>
            </a:r>
            <a:r>
              <a:rPr lang="en-US" sz="1800" dirty="0">
                <a:effectLst/>
                <a:latin typeface="Arial" panose="020B0604020202020204" pitchFamily="34" charset="0"/>
                <a:ea typeface="Calibri" panose="020F0502020204030204" pitchFamily="34" charset="0"/>
                <a:cs typeface="Arial" panose="020B0604020202020204" pitchFamily="34" charset="0"/>
              </a:rPr>
              <a:t>fast paced marketing</a:t>
            </a:r>
            <a:r>
              <a:rPr lang="el-GR" sz="1800" dirty="0">
                <a:effectLst/>
                <a:latin typeface="Arial" panose="020B0604020202020204" pitchFamily="34" charset="0"/>
                <a:ea typeface="Calibri" panose="020F0502020204030204" pitchFamily="34" charset="0"/>
                <a:cs typeface="Arial" panose="020B0604020202020204" pitchFamily="34" charset="0"/>
              </a:rPr>
              <a:t> ρυθμό ανάπτυξης καθώς χρησιμοποιούνται ήδη υπάρχουσες έτοιμες τεχνολογίες για την δόμηση συστημάτων καθώς αυτό δεν είναι προκαθορισμένο διότι μπορεί για να γίνει η επιθυμία “</a:t>
            </a:r>
            <a:r>
              <a:rPr lang="en-US" sz="1800" i="1" dirty="0">
                <a:effectLst/>
                <a:latin typeface="Arial" panose="020B0604020202020204" pitchFamily="34" charset="0"/>
                <a:ea typeface="Calibri" panose="020F0502020204030204" pitchFamily="34" charset="0"/>
                <a:cs typeface="Arial" panose="020B0604020202020204" pitchFamily="34" charset="0"/>
              </a:rPr>
              <a:t>re</a:t>
            </a:r>
            <a:r>
              <a:rPr lang="el-GR" sz="1800" i="1" dirty="0">
                <a:effectLst/>
                <a:latin typeface="Arial" panose="020B0604020202020204" pitchFamily="34" charset="0"/>
                <a:ea typeface="Calibri" panose="020F0502020204030204" pitchFamily="34" charset="0"/>
                <a:cs typeface="Arial" panose="020B0604020202020204" pitchFamily="34" charset="0"/>
              </a:rPr>
              <a:t>-</a:t>
            </a:r>
            <a:r>
              <a:rPr lang="en-US" sz="1800" i="1" dirty="0">
                <a:effectLst/>
                <a:latin typeface="Arial" panose="020B0604020202020204" pitchFamily="34" charset="0"/>
                <a:ea typeface="Calibri" panose="020F0502020204030204" pitchFamily="34" charset="0"/>
                <a:cs typeface="Arial" panose="020B0604020202020204" pitchFamily="34" charset="0"/>
              </a:rPr>
              <a:t>invent the wheel</a:t>
            </a:r>
            <a:r>
              <a:rPr lang="el-GR" sz="1800" dirty="0">
                <a:effectLst/>
                <a:latin typeface="Arial" panose="020B0604020202020204" pitchFamily="34" charset="0"/>
                <a:ea typeface="Calibri" panose="020F0502020204030204" pitchFamily="34" charset="0"/>
                <a:cs typeface="Arial" panose="020B0604020202020204" pitchFamily="34" charset="0"/>
              </a:rPr>
              <a:t>” με την δημιουργία από την αρχή των τεχνολογιών από </a:t>
            </a:r>
            <a:r>
              <a:rPr lang="en-US" sz="1800" dirty="0">
                <a:effectLst/>
                <a:latin typeface="Arial" panose="020B0604020202020204" pitchFamily="34" charset="0"/>
                <a:ea typeface="Calibri" panose="020F0502020204030204" pitchFamily="34" charset="0"/>
                <a:cs typeface="Arial" panose="020B0604020202020204" pitchFamily="34" charset="0"/>
              </a:rPr>
              <a:t>Low level</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26078909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40</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7572633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εποχή της ψηφιακής τεχνολογίας, κάθε επιχείρηση είναι μια επιχείρηση λογισμικού.</a:t>
            </a:r>
          </a:p>
          <a:p>
            <a:r>
              <a:rPr lang="el-GR" dirty="0"/>
              <a:t>Η ευελιξία δεν είναι επιλογή ή κάτι μόνο για τεχνικές ομάδες, είναι </a:t>
            </a:r>
            <a:r>
              <a:rPr lang="en-US" dirty="0"/>
              <a:t>business imperative</a:t>
            </a:r>
            <a:r>
              <a:rPr lang="el-GR" dirty="0"/>
              <a:t>».</a:t>
            </a:r>
            <a:endParaRPr lang="en-US" dirty="0"/>
          </a:p>
          <a:p>
            <a:endParaRPr lang="en-US" dirty="0"/>
          </a:p>
          <a:p>
            <a:r>
              <a:rPr lang="el-GR" dirty="0" err="1"/>
              <a:t>Δηλαδη</a:t>
            </a:r>
            <a:r>
              <a:rPr lang="el-GR" dirty="0"/>
              <a:t> πρέπει να υπάρξει </a:t>
            </a:r>
            <a:r>
              <a:rPr lang="en-US" dirty="0"/>
              <a:t>agility </a:t>
            </a:r>
            <a:r>
              <a:rPr lang="el-GR" dirty="0"/>
              <a:t>και το να </a:t>
            </a:r>
            <a:r>
              <a:rPr lang="el-GR" dirty="0" err="1"/>
              <a:t>υπαρξει</a:t>
            </a:r>
            <a:r>
              <a:rPr lang="el-GR" dirty="0"/>
              <a:t> </a:t>
            </a:r>
            <a:r>
              <a:rPr lang="el-GR" dirty="0" err="1"/>
              <a:t>εννούμε</a:t>
            </a:r>
            <a:r>
              <a:rPr lang="el-GR" dirty="0"/>
              <a:t> </a:t>
            </a:r>
            <a:r>
              <a:rPr lang="el-GR" dirty="0" err="1"/>
              <a:t>ριζικα</a:t>
            </a:r>
            <a:r>
              <a:rPr lang="el-GR" dirty="0"/>
              <a:t> λειτουργική ώστε να προχωρήσει από </a:t>
            </a:r>
            <a:r>
              <a:rPr lang="en-US" dirty="0"/>
              <a:t>idea -&gt; reality to project vision.</a:t>
            </a:r>
          </a:p>
          <a:p>
            <a:endParaRPr lang="en-US" dirty="0"/>
          </a:p>
          <a:p>
            <a:pPr algn="l"/>
            <a:r>
              <a:rPr lang="en-US" b="0" i="0" dirty="0">
                <a:solidFill>
                  <a:srgbClr val="BDC1C6"/>
                </a:solidFill>
                <a:effectLst/>
                <a:latin typeface="arial" panose="020B0604020202020204" pitchFamily="34" charset="0"/>
              </a:rPr>
              <a:t>What are key business imperatives?</a:t>
            </a:r>
          </a:p>
          <a:p>
            <a:pPr algn="l"/>
            <a:r>
              <a:rPr lang="en-US" b="0" i="0" dirty="0">
                <a:solidFill>
                  <a:srgbClr val="BDC1C6"/>
                </a:solidFill>
                <a:effectLst/>
                <a:latin typeface="arial" panose="020B0604020202020204" pitchFamily="34" charset="0"/>
              </a:rPr>
              <a:t>Related. A business imperative is </a:t>
            </a:r>
            <a:r>
              <a:rPr lang="en-US" b="1" i="0" dirty="0">
                <a:solidFill>
                  <a:srgbClr val="BDC1C6"/>
                </a:solidFill>
                <a:effectLst/>
                <a:latin typeface="arial" panose="020B0604020202020204" pitchFamily="34" charset="0"/>
              </a:rPr>
              <a:t>a major change or goal that your company promises to reach</a:t>
            </a:r>
            <a:r>
              <a:rPr lang="en-US" b="0" i="0" dirty="0">
                <a:solidFill>
                  <a:srgbClr val="BDC1C6"/>
                </a:solidFill>
                <a:effectLst/>
                <a:latin typeface="arial" panose="020B0604020202020204" pitchFamily="34" charset="0"/>
              </a:rPr>
              <a:t>. Unlike an idea, an imperative does not have the option of not working. Strong, focused objectives will drive and strengthen your business.</a:t>
            </a:r>
          </a:p>
          <a:p>
            <a:endParaRPr lang="en-US" dirty="0"/>
          </a:p>
          <a:p>
            <a:r>
              <a:rPr lang="en-US" b="0" i="0" dirty="0">
                <a:solidFill>
                  <a:srgbClr val="BDC1C6"/>
                </a:solidFill>
                <a:effectLst/>
                <a:latin typeface="arial" panose="020B0604020202020204" pitchFamily="34" charset="0"/>
              </a:rPr>
              <a:t>A business imperative is </a:t>
            </a:r>
            <a:r>
              <a:rPr lang="en-US" b="1" i="0" dirty="0">
                <a:solidFill>
                  <a:srgbClr val="BDC1C6"/>
                </a:solidFill>
                <a:effectLst/>
                <a:latin typeface="arial" panose="020B0604020202020204" pitchFamily="34" charset="0"/>
              </a:rPr>
              <a:t>an initiative or objective that the city must accomplish to make meaningful progress toward achieving its strategic vision</a:t>
            </a:r>
            <a:r>
              <a:rPr lang="en-US" b="0" i="0" dirty="0">
                <a:solidFill>
                  <a:srgbClr val="BDC1C6"/>
                </a:solidFill>
                <a:effectLst/>
                <a:latin typeface="arial" panose="020B0604020202020204" pitchFamily="34" charset="0"/>
              </a:rPr>
              <a:t>. An IT imperative is an action or initiative that </a:t>
            </a:r>
            <a:r>
              <a:rPr lang="en-US" b="0" i="0" dirty="0" err="1">
                <a:solidFill>
                  <a:srgbClr val="BDC1C6"/>
                </a:solidFill>
                <a:effectLst/>
                <a:latin typeface="arial" panose="020B0604020202020204" pitchFamily="34" charset="0"/>
              </a:rPr>
              <a:t>ComIT</a:t>
            </a:r>
            <a:r>
              <a:rPr lang="en-US" b="0" i="0" dirty="0">
                <a:solidFill>
                  <a:srgbClr val="BDC1C6"/>
                </a:solidFill>
                <a:effectLst/>
                <a:latin typeface="arial" panose="020B0604020202020204" pitchFamily="34" charset="0"/>
              </a:rPr>
              <a:t> would undertake to enable one or more business imperatives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2464748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provision</a:t>
            </a:r>
          </a:p>
          <a:p>
            <a:endParaRPr lang="en-US" dirty="0"/>
          </a:p>
          <a:p>
            <a:r>
              <a:rPr lang="el-GR" dirty="0"/>
              <a:t>Κατασκευή και </a:t>
            </a:r>
            <a:r>
              <a:rPr lang="el-GR" dirty="0" err="1"/>
              <a:t>οραμα</a:t>
            </a:r>
            <a:r>
              <a:rPr lang="el-GR" dirty="0"/>
              <a:t> λειτουργείας από πριν την λειτουργεία των </a:t>
            </a:r>
            <a:r>
              <a:rPr lang="en-US" dirty="0"/>
              <a:t>services (Design) </a:t>
            </a:r>
            <a:r>
              <a:rPr lang="el-GR" dirty="0"/>
              <a:t>στο </a:t>
            </a:r>
            <a:r>
              <a:rPr lang="el-GR" dirty="0" err="1"/>
              <a:t>κομματι</a:t>
            </a:r>
            <a:r>
              <a:rPr lang="el-GR" dirty="0"/>
              <a:t> του </a:t>
            </a:r>
            <a:r>
              <a:rPr lang="en-US" dirty="0"/>
              <a:t>proactive</a:t>
            </a:r>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steps not the steps itself</a:t>
            </a:r>
          </a:p>
        </p:txBody>
      </p:sp>
      <p:sp>
        <p:nvSpPr>
          <p:cNvPr id="4" name="Slide Number Placeholder 3"/>
          <p:cNvSpPr>
            <a:spLocks noGrp="1"/>
          </p:cNvSpPr>
          <p:nvPr>
            <p:ph type="sldNum" sz="quarter" idx="5"/>
          </p:nvPr>
        </p:nvSpPr>
        <p:spPr/>
        <p:txBody>
          <a:bodyPr/>
          <a:lstStyle/>
          <a:p>
            <a:fld id="{910C69D4-DE42-414E-829A-8F378A406FFC}" type="slidenum">
              <a:rPr lang="en-US" smtClean="0"/>
              <a:t>5</a:t>
            </a:fld>
            <a:endParaRPr lang="en-US"/>
          </a:p>
        </p:txBody>
      </p:sp>
    </p:spTree>
    <p:extLst>
      <p:ext uri="{BB962C8B-B14F-4D97-AF65-F5344CB8AC3E}">
        <p14:creationId xmlns:p14="http://schemas.microsoft.com/office/powerpoint/2010/main" val="935507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a:t>
            </a:r>
            <a:r>
              <a:rPr lang="el-GR" dirty="0" err="1"/>
              <a:t>απομονωμενοι</a:t>
            </a:r>
            <a:r>
              <a:rPr lang="el-GR" dirty="0"/>
              <a:t>)</a:t>
            </a:r>
            <a:r>
              <a:rPr lang="en-US" dirty="0"/>
              <a:t>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45</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47</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p>
          <a:p>
            <a:endParaRPr lang="en-US" b="0" i="0" dirty="0">
              <a:solidFill>
                <a:srgbClr val="E8EAED"/>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910C69D4-DE42-414E-829A-8F378A406FFC}" type="slidenum">
              <a:rPr lang="en-US" smtClean="0"/>
              <a:t>48</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eksetastoun</a:t>
            </a:r>
            <a:r>
              <a:rPr lang="en-US" dirty="0"/>
              <a:t> oi </a:t>
            </a:r>
            <a:r>
              <a:rPr lang="en-US" dirty="0" err="1"/>
              <a:t>parakatw</a:t>
            </a:r>
            <a:r>
              <a:rPr lang="en-US" dirty="0"/>
              <a:t> </a:t>
            </a:r>
            <a:r>
              <a:rPr lang="en-US" dirty="0" err="1"/>
              <a:t>enotites</a:t>
            </a:r>
            <a:r>
              <a:rPr lang="en-US" dirty="0"/>
              <a:t> ta </a:t>
            </a:r>
            <a:r>
              <a:rPr lang="en-US" dirty="0" err="1"/>
              <a:t>dedomena</a:t>
            </a:r>
            <a:r>
              <a:rPr lang="en-US" dirty="0"/>
              <a:t> kai apotelesmata </a:t>
            </a:r>
            <a:r>
              <a:rPr lang="en-US" dirty="0" err="1"/>
              <a:t>tou</a:t>
            </a:r>
            <a:r>
              <a:rPr lang="en-US" dirty="0"/>
              <a:t>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7</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Hardware &amp; software evolution kai specifications</a:t>
            </a:r>
          </a:p>
          <a:p>
            <a:pPr marL="228600" indent="-228600">
              <a:buAutoNum type="arabicParenR"/>
            </a:pPr>
            <a:endParaRPr lang="en-US" dirty="0"/>
          </a:p>
          <a:p>
            <a:r>
              <a:rPr lang="en-US" dirty="0"/>
              <a:t>2) 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a:p>
            <a:endParaRPr lang="en-US" dirty="0"/>
          </a:p>
          <a:p>
            <a:r>
              <a:rPr lang="en-US" dirty="0"/>
              <a:t>3)80s mall center to concept (part of it) </a:t>
            </a:r>
            <a:r>
              <a:rPr lang="en-US" dirty="0" err="1"/>
              <a:t>itan</a:t>
            </a:r>
            <a:r>
              <a:rPr lang="en-US" dirty="0"/>
              <a:t> </a:t>
            </a:r>
            <a:r>
              <a:rPr lang="en-US" dirty="0" err="1"/>
              <a:t>hdh</a:t>
            </a:r>
            <a:r>
              <a:rPr lang="en-US" dirty="0"/>
              <a:t> </a:t>
            </a:r>
            <a:r>
              <a:rPr lang="en-US" dirty="0" err="1"/>
              <a:t>edw</a:t>
            </a:r>
            <a:r>
              <a:rPr lang="en-US" dirty="0"/>
              <a:t>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a:t>
            </a:r>
          </a:p>
          <a:p>
            <a:r>
              <a:rPr lang="en-US" dirty="0" err="1"/>
              <a:t>Polla</a:t>
            </a:r>
            <a:r>
              <a:rPr lang="en-US" dirty="0"/>
              <a:t> games me interactivity </a:t>
            </a:r>
            <a:r>
              <a:rPr lang="en-US" dirty="0" err="1"/>
              <a:t>hdh</a:t>
            </a:r>
            <a:r>
              <a:rPr lang="en-US" dirty="0"/>
              <a:t> </a:t>
            </a:r>
            <a:r>
              <a:rPr lang="en-US" dirty="0" err="1"/>
              <a:t>olopoiousan</a:t>
            </a:r>
            <a:r>
              <a:rPr lang="en-US" dirty="0"/>
              <a:t> part of metaverse </a:t>
            </a:r>
            <a:r>
              <a:rPr lang="en-US" dirty="0" err="1"/>
              <a:t>alla</a:t>
            </a:r>
            <a:r>
              <a:rPr lang="en-US" dirty="0"/>
              <a:t> </a:t>
            </a:r>
            <a:r>
              <a:rPr lang="en-US" dirty="0" err="1"/>
              <a:t>loipi</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a:t>
            </a:r>
          </a:p>
        </p:txBody>
      </p:sp>
      <p:sp>
        <p:nvSpPr>
          <p:cNvPr id="4" name="Slide Number Placeholder 3"/>
          <p:cNvSpPr>
            <a:spLocks noGrp="1"/>
          </p:cNvSpPr>
          <p:nvPr>
            <p:ph type="sldNum" sz="quarter" idx="5"/>
          </p:nvPr>
        </p:nvSpPr>
        <p:spPr/>
        <p:txBody>
          <a:bodyPr/>
          <a:lstStyle/>
          <a:p>
            <a:fld id="{910C69D4-DE42-414E-829A-8F378A406FFC}" type="slidenum">
              <a:rPr lang="en-US" smtClean="0"/>
              <a:t>10</a:t>
            </a:fld>
            <a:endParaRPr lang="en-US"/>
          </a:p>
        </p:txBody>
      </p:sp>
    </p:spTree>
    <p:extLst>
      <p:ext uri="{BB962C8B-B14F-4D97-AF65-F5344CB8AC3E}">
        <p14:creationId xmlns:p14="http://schemas.microsoft.com/office/powerpoint/2010/main" val="19743952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Paratiroume</a:t>
            </a:r>
            <a:r>
              <a:rPr lang="en-US" dirty="0"/>
              <a:t> ta </a:t>
            </a:r>
            <a:r>
              <a:rPr lang="en-US" dirty="0" err="1"/>
              <a:t>dedomena</a:t>
            </a:r>
            <a:r>
              <a:rPr lang="en-US" dirty="0"/>
              <a:t> apo tin ISFE (</a:t>
            </a:r>
            <a:r>
              <a:rPr lang="en-US" dirty="0" err="1"/>
              <a:t>europes</a:t>
            </a:r>
            <a:r>
              <a:rPr lang="en-US" dirty="0"/>
              <a:t> video game industry) </a:t>
            </a:r>
            <a:r>
              <a:rPr lang="en-US" dirty="0" err="1"/>
              <a:t>gia</a:t>
            </a:r>
            <a:r>
              <a:rPr lang="en-US" dirty="0"/>
              <a:t> tin </a:t>
            </a:r>
            <a:r>
              <a:rPr lang="en-US" dirty="0" err="1"/>
              <a:t>gramiki</a:t>
            </a:r>
            <a:r>
              <a:rPr lang="en-US" dirty="0"/>
              <a:t> kai (</a:t>
            </a:r>
            <a:r>
              <a:rPr lang="en-US" dirty="0" err="1"/>
              <a:t>sxedon</a:t>
            </a:r>
            <a:r>
              <a:rPr lang="en-US" dirty="0"/>
              <a:t>) </a:t>
            </a:r>
            <a:r>
              <a:rPr lang="en-US" dirty="0" err="1"/>
              <a:t>ekthetiki</a:t>
            </a:r>
            <a:r>
              <a:rPr lang="en-US" dirty="0"/>
              <a:t> </a:t>
            </a:r>
            <a:r>
              <a:rPr lang="en-US" dirty="0" err="1"/>
              <a:t>auksisi</a:t>
            </a:r>
            <a:r>
              <a:rPr lang="en-US" dirty="0"/>
              <a:t> </a:t>
            </a:r>
            <a:r>
              <a:rPr lang="en-US" dirty="0" err="1"/>
              <a:t>twn</a:t>
            </a:r>
            <a:r>
              <a:rPr lang="en-US" dirty="0"/>
              <a:t> </a:t>
            </a:r>
            <a:r>
              <a:rPr lang="en-US" dirty="0" err="1"/>
              <a:t>teleutaion</a:t>
            </a:r>
            <a:r>
              <a:rPr lang="en-US" dirty="0"/>
              <a:t> </a:t>
            </a:r>
            <a:r>
              <a:rPr lang="en-US" dirty="0" err="1"/>
              <a:t>etwn</a:t>
            </a:r>
            <a:r>
              <a:rPr lang="en-US" dirty="0"/>
              <a:t> </a:t>
            </a:r>
            <a:r>
              <a:rPr lang="en-US" dirty="0" err="1"/>
              <a:t>idios</a:t>
            </a:r>
            <a:r>
              <a:rPr lang="en-US" dirty="0"/>
              <a:t> logo global pandemic</a:t>
            </a:r>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3879428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12</a:t>
            </a:fld>
            <a:endParaRPr lang="en-US"/>
          </a:p>
        </p:txBody>
      </p:sp>
    </p:spTree>
    <p:extLst>
      <p:ext uri="{BB962C8B-B14F-4D97-AF65-F5344CB8AC3E}">
        <p14:creationId xmlns:p14="http://schemas.microsoft.com/office/powerpoint/2010/main" val="5322779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Colors" Target="../diagrams/colors1.xml"/><Relationship Id="rId3" Type="http://schemas.openxmlformats.org/officeDocument/2006/relationships/image" Target="../media/image6.jpg"/><Relationship Id="rId7" Type="http://schemas.openxmlformats.org/officeDocument/2006/relationships/hyperlink" Target="https://netivist.org/debate/pokemon-go-pros-and-cons" TargetMode="External"/><Relationship Id="rId12" Type="http://schemas.openxmlformats.org/officeDocument/2006/relationships/diagramQuickStyle" Target="../diagrams/quickStyle1.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8.jpg"/><Relationship Id="rId11" Type="http://schemas.openxmlformats.org/officeDocument/2006/relationships/diagramLayout" Target="../diagrams/layout1.xml"/><Relationship Id="rId5" Type="http://schemas.openxmlformats.org/officeDocument/2006/relationships/image" Target="../media/image7.jpg"/><Relationship Id="rId10" Type="http://schemas.openxmlformats.org/officeDocument/2006/relationships/diagramData" Target="../diagrams/data1.xml"/><Relationship Id="rId4" Type="http://schemas.openxmlformats.org/officeDocument/2006/relationships/hyperlink" Target="https://www.flickr.com/photos/40168038@N08/36005328171" TargetMode="External"/><Relationship Id="rId9" Type="http://schemas.openxmlformats.org/officeDocument/2006/relationships/hyperlink" Target="https://creativecommons.org/licenses/by-nc-sa/3.0/" TargetMode="External"/><Relationship Id="rId14" Type="http://schemas.microsoft.com/office/2007/relationships/diagramDrawing" Target="../diagrams/drawing1.xml"/></Relationships>
</file>

<file path=ppt/slides/_rels/slide1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Layout" Target="../diagrams/layout2.xml"/><Relationship Id="rId3" Type="http://schemas.openxmlformats.org/officeDocument/2006/relationships/image" Target="../media/image9.jpg"/><Relationship Id="rId7" Type="http://schemas.openxmlformats.org/officeDocument/2006/relationships/hyperlink" Target="https://www.universetoday.com/77523/multiverse/" TargetMode="External"/><Relationship Id="rId12" Type="http://schemas.openxmlformats.org/officeDocument/2006/relationships/diagramData" Target="../diagrams/data2.xml"/><Relationship Id="rId2" Type="http://schemas.openxmlformats.org/officeDocument/2006/relationships/notesSlide" Target="../notesSlides/notesSlide11.xml"/><Relationship Id="rId16" Type="http://schemas.microsoft.com/office/2007/relationships/diagramDrawing" Target="../diagrams/drawing2.xml"/><Relationship Id="rId1" Type="http://schemas.openxmlformats.org/officeDocument/2006/relationships/slideLayout" Target="../slideLayouts/slideLayout15.xml"/><Relationship Id="rId6" Type="http://schemas.openxmlformats.org/officeDocument/2006/relationships/image" Target="../media/image11.jpg"/><Relationship Id="rId11" Type="http://schemas.openxmlformats.org/officeDocument/2006/relationships/image" Target="../media/image13.svg"/><Relationship Id="rId5" Type="http://schemas.openxmlformats.org/officeDocument/2006/relationships/image" Target="../media/image10.gif"/><Relationship Id="rId15" Type="http://schemas.openxmlformats.org/officeDocument/2006/relationships/diagramColors" Target="../diagrams/colors2.xml"/><Relationship Id="rId10" Type="http://schemas.openxmlformats.org/officeDocument/2006/relationships/image" Target="../media/image12.png"/><Relationship Id="rId4" Type="http://schemas.openxmlformats.org/officeDocument/2006/relationships/hyperlink" Target="http://www.playstationblast.com.br/2017/02/playstation-vr-vendas.html" TargetMode="External"/><Relationship Id="rId9" Type="http://schemas.openxmlformats.org/officeDocument/2006/relationships/hyperlink" Target="https://creativecommons.org/licenses/by/3.0/" TargetMode="External"/><Relationship Id="rId14" Type="http://schemas.openxmlformats.org/officeDocument/2006/relationships/diagramQuickStyle" Target="../diagrams/quickStyle2.xml"/></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ilmarkou19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mailto:mmarkou19b@amcstudent.edu.g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sv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30.xml"/><Relationship Id="rId16" Type="http://schemas.openxmlformats.org/officeDocument/2006/relationships/diagramColors" Target="../diagrams/colors7.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3.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32.gif"/><Relationship Id="rId5" Type="http://schemas.openxmlformats.org/officeDocument/2006/relationships/image" Target="../media/image19.gif"/><Relationship Id="rId4"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4.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32.gif"/><Relationship Id="rId5" Type="http://schemas.openxmlformats.org/officeDocument/2006/relationships/image" Target="../media/image19.gif"/><Relationship Id="rId4"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5.jpeg"/><Relationship Id="rId2" Type="http://schemas.openxmlformats.org/officeDocument/2006/relationships/tags" Target="../tags/tag5.xml"/><Relationship Id="rId1" Type="http://schemas.openxmlformats.org/officeDocument/2006/relationships/video" Target="https://www.youtube.com/embed/2QcsIlXXc1M?feature=oembed" TargetMode="External"/><Relationship Id="rId6" Type="http://schemas.openxmlformats.org/officeDocument/2006/relationships/image" Target="../media/image32.gif"/><Relationship Id="rId5" Type="http://schemas.openxmlformats.org/officeDocument/2006/relationships/image" Target="../media/image19.gif"/><Relationship Id="rId4"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41.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unrealengine.com/marketplace/en-US/product/advanced-voip-voice-chat-system"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869845" y="3070015"/>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63115" y="47793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4929252"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16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4265866" y="4784249"/>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53530429"/>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s://www.flickr.com/photos/40168038@N08/36005328171"/>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netivist.org/debate/pokemon-go-pros-and-cons"/>
              </a:rPr>
              <a:t>This Photo</a:t>
            </a:r>
            <a:r>
              <a:rPr lang="en-US" sz="900"/>
              <a:t> by Unknown Author is licensed under </a:t>
            </a:r>
            <a:r>
              <a:rPr lang="en-US" sz="900">
                <a:hlinkClick r:id="rId9"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Title 1">
            <a:extLst>
              <a:ext uri="{FF2B5EF4-FFF2-40B4-BE49-F238E27FC236}">
                <a16:creationId xmlns:a16="http://schemas.microsoft.com/office/drawing/2014/main" id="{B8E8170F-D016-4E94-8E25-006EA0B7A49C}"/>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(1)</a:t>
            </a:r>
          </a:p>
        </p:txBody>
      </p:sp>
    </p:spTree>
    <p:extLst>
      <p:ext uri="{BB962C8B-B14F-4D97-AF65-F5344CB8AC3E}">
        <p14:creationId xmlns:p14="http://schemas.microsoft.com/office/powerpoint/2010/main" val="34476434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www.playstationblast.com.br/2017/02/playstation-vr-vendas.html"/>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www.universetoday.com/77523/multiverse/"/>
              </a:rPr>
              <a:t>This Photo</a:t>
            </a:r>
            <a:r>
              <a:rPr lang="en-US" sz="900"/>
              <a:t> by Unknown Author is licensed under </a:t>
            </a:r>
            <a:r>
              <a:rPr lang="en-US" sz="900">
                <a:hlinkClick r:id="rId9"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
        <p:nvSpPr>
          <p:cNvPr id="27" name="Title 1">
            <a:extLst>
              <a:ext uri="{FF2B5EF4-FFF2-40B4-BE49-F238E27FC236}">
                <a16:creationId xmlns:a16="http://schemas.microsoft.com/office/drawing/2014/main" id="{86700653-4BEA-485F-9A29-D19E34EDD34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(2)</a:t>
            </a:r>
          </a:p>
        </p:txBody>
      </p:sp>
    </p:spTree>
    <p:extLst>
      <p:ext uri="{BB962C8B-B14F-4D97-AF65-F5344CB8AC3E}">
        <p14:creationId xmlns:p14="http://schemas.microsoft.com/office/powerpoint/2010/main" val="4237049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xmlns="">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3"/>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 </a:t>
            </a:r>
          </a:p>
          <a:p>
            <a:pPr algn="ctr"/>
            <a:r>
              <a:rPr lang="en-US" sz="1800" b="1" dirty="0">
                <a:solidFill>
                  <a:srgbClr val="D5FA68"/>
                </a:solidFill>
                <a:latin typeface="Saira SemiCondensed ExtraBold" panose="00000906000000000000" pitchFamily="2" charset="0"/>
              </a:rPr>
              <a:t>– first Mile Connections Points</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066" y="1475591"/>
            <a:ext cx="4709497" cy="3080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267" y="4726245"/>
            <a:ext cx="4769296" cy="19005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83;p69">
            <a:extLst>
              <a:ext uri="{FF2B5EF4-FFF2-40B4-BE49-F238E27FC236}">
                <a16:creationId xmlns:a16="http://schemas.microsoft.com/office/drawing/2014/main" id="{122EB4C1-4413-4BF5-8322-697E10276F57}"/>
              </a:ext>
            </a:extLst>
          </p:cNvPr>
          <p:cNvSpPr txBox="1">
            <a:spLocks/>
          </p:cNvSpPr>
          <p:nvPr/>
        </p:nvSpPr>
        <p:spPr>
          <a:xfrm flipH="1">
            <a:off x="1019176" y="3428999"/>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Low Latency/Jitter</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0" name="Google Shape;2083;p69">
            <a:extLst>
              <a:ext uri="{FF2B5EF4-FFF2-40B4-BE49-F238E27FC236}">
                <a16:creationId xmlns:a16="http://schemas.microsoft.com/office/drawing/2014/main" id="{2A2CA6F6-361C-4E5F-9B95-51386AD99D61}"/>
              </a:ext>
            </a:extLst>
          </p:cNvPr>
          <p:cNvSpPr txBox="1">
            <a:spLocks/>
          </p:cNvSpPr>
          <p:nvPr/>
        </p:nvSpPr>
        <p:spPr>
          <a:xfrm flipH="1">
            <a:off x="9447937" y="3428999"/>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High Bandwidth</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1" name="Google Shape;2083;p69">
            <a:extLst>
              <a:ext uri="{FF2B5EF4-FFF2-40B4-BE49-F238E27FC236}">
                <a16:creationId xmlns:a16="http://schemas.microsoft.com/office/drawing/2014/main" id="{F2C582B8-945D-4836-9AB7-0B0D8FFAB725}"/>
              </a:ext>
            </a:extLst>
          </p:cNvPr>
          <p:cNvSpPr txBox="1">
            <a:spLocks/>
          </p:cNvSpPr>
          <p:nvPr/>
        </p:nvSpPr>
        <p:spPr>
          <a:xfrm flipH="1">
            <a:off x="1019176" y="3819411"/>
            <a:ext cx="3329949"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Immersion / </a:t>
            </a:r>
          </a:p>
          <a:p>
            <a:pPr marL="0" indent="0" defTabSz="914400">
              <a:buClr>
                <a:schemeClr val="tx1"/>
              </a:buClr>
              <a:buSzPts val="1100"/>
            </a:pPr>
            <a:r>
              <a:rPr lang="en-US" b="1" kern="0" dirty="0">
                <a:solidFill>
                  <a:srgbClr val="D5FA68"/>
                </a:solidFill>
              </a:rPr>
              <a:t>No motion Sickness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2" name="Google Shape;2083;p69">
            <a:extLst>
              <a:ext uri="{FF2B5EF4-FFF2-40B4-BE49-F238E27FC236}">
                <a16:creationId xmlns:a16="http://schemas.microsoft.com/office/drawing/2014/main" id="{D43E7849-C2C6-448A-B559-E69855B656EF}"/>
              </a:ext>
            </a:extLst>
          </p:cNvPr>
          <p:cNvSpPr txBox="1">
            <a:spLocks/>
          </p:cNvSpPr>
          <p:nvPr/>
        </p:nvSpPr>
        <p:spPr>
          <a:xfrm flipH="1">
            <a:off x="9438576" y="3819411"/>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Large Data Flow</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765856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3"/>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4"/>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188279"/>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Robert Green Ingersoll</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954107"/>
          </a:xfrm>
          <a:prstGeom prst="rect">
            <a:avLst/>
          </a:prstGeom>
          <a:noFill/>
        </p:spPr>
        <p:txBody>
          <a:bodyPr wrap="square">
            <a:spAutoFit/>
          </a:bodyPr>
          <a:lstStyle/>
          <a:p>
            <a:r>
              <a:rPr lang="en-US" sz="2650" kern="0" dirty="0">
                <a:solidFill>
                  <a:srgbClr val="FFFFFF"/>
                </a:solidFill>
                <a:latin typeface="Sora"/>
                <a:cs typeface="Sora"/>
                <a:sym typeface="Sora"/>
              </a:rPr>
              <a:t>“</a:t>
            </a:r>
            <a:r>
              <a:rPr lang="en-US" sz="2800" b="0" i="0" dirty="0">
                <a:effectLst/>
                <a:latin typeface="Arial" panose="020B0604020202020204" pitchFamily="34" charset="0"/>
                <a:cs typeface="Arial" panose="020B0604020202020204" pitchFamily="34" charset="0"/>
              </a:rPr>
              <a:t>Reason, observation, and experience; the holy trinity of science</a:t>
            </a:r>
            <a:r>
              <a:rPr lang="en-US" sz="2650" kern="0" dirty="0">
                <a:solidFill>
                  <a:srgbClr val="FFFFFF"/>
                </a:solidFill>
                <a:latin typeface="Sora"/>
                <a:cs typeface="Sora"/>
                <a:sym typeface="Sora"/>
              </a:rPr>
              <a:t>.”</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820222"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720234" y="4513925"/>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605831" y="524039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Παρελθόν</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389051" y="5800637"/>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11733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Ο μεγαλύτερος περιορισμός στην απόδοση σύνθετων πολυγώνων είναι η υποδομή υλικού ως κύρια και καθώς και αλγοριθμικές προσεγγίσεις στην απόδοση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275980"/>
            <a:ext cx="4199718" cy="1726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Εκτός από τη διατήρηση ενός σταθερού χτυπήματος του ρολογιού ανά καρέ για απόδοση γραφικών/</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shaders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για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Dynamic</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Global</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illumination</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&amp;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Reflections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και κλειδωμένου FPS για λογική εκτέλεση συνήθως (ανά 60 FPS 1 εκτελεστικό κύκλο)</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0423E415-798A-42EF-B50E-42F427348E5E}"/>
              </a:ext>
            </a:extLst>
          </p:cNvPr>
          <p:cNvSpPr txBox="1">
            <a:spLocks/>
          </p:cNvSpPr>
          <p:nvPr/>
        </p:nvSpPr>
        <p:spPr>
          <a:xfrm>
            <a:off x="2275217" y="429285"/>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Παραδοσιακός τρόπος </a:t>
            </a:r>
            <a:r>
              <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rendering</a:t>
            </a:r>
          </a:p>
        </p:txBody>
      </p:sp>
      <p:sp>
        <p:nvSpPr>
          <p:cNvPr id="3" name="Google Shape;1713;p63">
            <a:extLst>
              <a:ext uri="{FF2B5EF4-FFF2-40B4-BE49-F238E27FC236}">
                <a16:creationId xmlns:a16="http://schemas.microsoft.com/office/drawing/2014/main" id="{F1BB5F79-6707-4C84-BCC8-A36D21665A52}"/>
              </a:ext>
            </a:extLst>
          </p:cNvPr>
          <p:cNvSpPr txBox="1">
            <a:spLocks/>
          </p:cNvSpPr>
          <p:nvPr/>
        </p:nvSpPr>
        <p:spPr>
          <a:xfrm>
            <a:off x="2275217" y="974286"/>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err="1">
                <a:solidFill>
                  <a:schemeClr val="tx1"/>
                </a:solidFill>
                <a:latin typeface="Arial" panose="020B0604020202020204" pitchFamily="34" charset="0"/>
                <a:cs typeface="Arial" panose="020B0604020202020204" pitchFamily="34" charset="0"/>
              </a:rPr>
              <a:t>Raycasting</a:t>
            </a:r>
            <a:endParaRPr kumimoji="0" lang="en-US" sz="35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pic>
        <p:nvPicPr>
          <p:cNvPr id="4" name="Picture 3">
            <a:extLst>
              <a:ext uri="{FF2B5EF4-FFF2-40B4-BE49-F238E27FC236}">
                <a16:creationId xmlns:a16="http://schemas.microsoft.com/office/drawing/2014/main" id="{F5D400F1-1D38-49D0-BAEF-617C74D05E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1778" y="1600740"/>
            <a:ext cx="4828443" cy="2462506"/>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3ED1C9-9019-4249-B4CE-472673235F37}"/>
                  </a:ext>
                </a:extLst>
              </p:cNvPr>
              <p:cNvSpPr txBox="1"/>
              <p:nvPr/>
            </p:nvSpPr>
            <p:spPr>
              <a:xfrm>
                <a:off x="3043310" y="4407653"/>
                <a:ext cx="6105378" cy="1172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m:rPr>
                          <m:sty m:val="p"/>
                        </m:rPr>
                        <a:rPr lang="en-US" i="0">
                          <a:latin typeface="Cambria Math" panose="02040503050406030204" pitchFamily="18" charset="0"/>
                        </a:rPr>
                        <m:t>height</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𝑦𝐷𝑒𝑝𝑡h𝐶𝑒𝑖𝑙𝑖𝑛𝑔</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h𝑒𝑖𝑔h𝑡</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8B3ED1C9-9019-4249-B4CE-472673235F37}"/>
                  </a:ext>
                </a:extLst>
              </p:cNvPr>
              <p:cNvSpPr txBox="1">
                <a:spLocks noRot="1" noChangeAspect="1" noMove="1" noResize="1" noEditPoints="1" noAdjustHandles="1" noChangeArrowheads="1" noChangeShapeType="1" noTextEdit="1"/>
              </p:cNvSpPr>
              <p:nvPr/>
            </p:nvSpPr>
            <p:spPr>
              <a:xfrm>
                <a:off x="3043310" y="4407653"/>
                <a:ext cx="6105378" cy="1172757"/>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3283B3-94F4-4BDA-A0E6-CBFFB7316085}"/>
                  </a:ext>
                </a:extLst>
              </p:cNvPr>
              <p:cNvSpPr txBox="1"/>
              <p:nvPr/>
            </p:nvSpPr>
            <p:spPr>
              <a:xfrm>
                <a:off x="3199427" y="5257260"/>
                <a:ext cx="6105378" cy="1439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m:rPr>
                          <m:sty m:val="p"/>
                        </m:rPr>
                        <a:rPr lang="en-US" i="0">
                          <a:latin typeface="Cambria Math" panose="02040503050406030204" pitchFamily="18" charset="0"/>
                        </a:rPr>
                        <m:t>width</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𝑥𝐷𝑒𝑝𝑡h</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𝑤𝑖𝑑𝑡h</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𝑥𝑥</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𝑦𝑦</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𝑥𝑃𝑖𝑥𝑒𝑙</m:t>
                      </m:r>
                      <m:r>
                        <a:rPr lang="en-US" i="0">
                          <a:latin typeface="Cambria Math" panose="02040503050406030204" pitchFamily="18" charset="0"/>
                        </a:rPr>
                        <m:t>=</m:t>
                      </m:r>
                      <m:r>
                        <a:rPr lang="en-US" i="1">
                          <a:latin typeface="Cambria Math" panose="02040503050406030204" pitchFamily="18" charset="0"/>
                        </a:rPr>
                        <m:t>𝑥𝑥</m:t>
                      </m:r>
                      <m:r>
                        <a:rPr lang="en-US" i="0">
                          <a:latin typeface="Cambria Math" panose="02040503050406030204" pitchFamily="18" charset="0"/>
                        </a:rPr>
                        <m:t> ∙</m:t>
                      </m:r>
                      <m:r>
                        <a:rPr lang="en-US" i="1">
                          <a:latin typeface="Cambria Math" panose="02040503050406030204" pitchFamily="18" charset="0"/>
                        </a:rPr>
                        <m:t>𝑦𝑃𝑖𝑥𝑒𝑙</m:t>
                      </m:r>
                      <m:r>
                        <a:rPr lang="en-US" i="0">
                          <a:latin typeface="Cambria Math" panose="02040503050406030204" pitchFamily="18" charset="0"/>
                        </a:rPr>
                        <m:t>=</m:t>
                      </m:r>
                      <m:r>
                        <a:rPr lang="en-US" i="1">
                          <a:latin typeface="Cambria Math" panose="02040503050406030204" pitchFamily="18" charset="0"/>
                        </a:rPr>
                        <m:t>𝑦𝑦</m:t>
                      </m:r>
                    </m:oMath>
                  </m:oMathPara>
                </a14:m>
                <a:endParaRPr lang="en-US" dirty="0"/>
              </a:p>
            </p:txBody>
          </p:sp>
        </mc:Choice>
        <mc:Fallback xmlns="">
          <p:sp>
            <p:nvSpPr>
              <p:cNvPr id="8" name="TextBox 7">
                <a:extLst>
                  <a:ext uri="{FF2B5EF4-FFF2-40B4-BE49-F238E27FC236}">
                    <a16:creationId xmlns:a16="http://schemas.microsoft.com/office/drawing/2014/main" id="{4B3283B3-94F4-4BDA-A0E6-CBFFB7316085}"/>
                  </a:ext>
                </a:extLst>
              </p:cNvPr>
              <p:cNvSpPr txBox="1">
                <a:spLocks noRot="1" noChangeAspect="1" noMove="1" noResize="1" noEditPoints="1" noAdjustHandles="1" noChangeArrowheads="1" noChangeShapeType="1" noTextEdit="1"/>
              </p:cNvSpPr>
              <p:nvPr/>
            </p:nvSpPr>
            <p:spPr>
              <a:xfrm>
                <a:off x="3199427" y="5257260"/>
                <a:ext cx="6105378" cy="1439818"/>
              </a:xfrm>
              <a:prstGeom prst="rect">
                <a:avLst/>
              </a:prstGeom>
              <a:blipFill>
                <a:blip r:embed="rId5"/>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D5A8E7-B567-402C-A219-74E3EF98CC8B}"/>
                  </a:ext>
                </a:extLst>
              </p:cNvPr>
              <p:cNvSpPr txBox="1"/>
              <p:nvPr/>
            </p:nvSpPr>
            <p:spPr>
              <a:xfrm>
                <a:off x="2997150" y="4050784"/>
                <a:ext cx="61053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m:rPr>
                          <m:sty m:val="p"/>
                        </m:rPr>
                        <a:rPr lang="en-US" i="0">
                          <a:latin typeface="Cambria Math" panose="02040503050406030204" pitchFamily="18" charset="0"/>
                        </a:rPr>
                        <m:t>z</m:t>
                      </m:r>
                      <m:r>
                        <a:rPr lang="en-US" i="0">
                          <a:latin typeface="Cambria Math" panose="02040503050406030204" pitchFamily="18" charset="0"/>
                        </a:rPr>
                        <m:t>⋅</m:t>
                      </m:r>
                      <m:r>
                        <m:rPr>
                          <m:sty m:val="p"/>
                        </m:rPr>
                        <a:rPr lang="en-US" i="0">
                          <a:latin typeface="Cambria Math" panose="02040503050406030204" pitchFamily="18" charset="0"/>
                        </a:rPr>
                        <m:t>xPixel</m:t>
                      </m:r>
                      <m:r>
                        <a:rPr lang="en-US" i="0">
                          <a:latin typeface="Cambria Math" panose="02040503050406030204" pitchFamily="18" charset="0"/>
                        </a:rPr>
                        <m:t>⋅</m:t>
                      </m:r>
                      <m:r>
                        <m:rPr>
                          <m:sty m:val="p"/>
                        </m:rPr>
                        <a:rPr lang="en-US" i="0">
                          <a:latin typeface="Cambria Math" panose="02040503050406030204" pitchFamily="18" charset="0"/>
                        </a:rPr>
                        <m:t>yPixel</m:t>
                      </m:r>
                      <m:r>
                        <a:rPr lang="en-US" i="0">
                          <a:latin typeface="Cambria Math" panose="02040503050406030204" pitchFamily="18" charset="0"/>
                        </a:rPr>
                        <m:t> ∈ </m:t>
                      </m:r>
                      <m:r>
                        <a:rPr lang="en-US" i="0">
                          <a:latin typeface="Cambria Math" panose="02040503050406030204" pitchFamily="18" charset="0"/>
                        </a:rPr>
                        <m:t>𝕫</m:t>
                      </m:r>
                    </m:oMath>
                  </m:oMathPara>
                </a14:m>
                <a:endParaRPr lang="en-US" dirty="0"/>
              </a:p>
            </p:txBody>
          </p:sp>
        </mc:Choice>
        <mc:Fallback xmlns="">
          <p:sp>
            <p:nvSpPr>
              <p:cNvPr id="10" name="TextBox 9">
                <a:extLst>
                  <a:ext uri="{FF2B5EF4-FFF2-40B4-BE49-F238E27FC236}">
                    <a16:creationId xmlns:a16="http://schemas.microsoft.com/office/drawing/2014/main" id="{A5D5A8E7-B567-402C-A219-74E3EF98CC8B}"/>
                  </a:ext>
                </a:extLst>
              </p:cNvPr>
              <p:cNvSpPr txBox="1">
                <a:spLocks noRot="1" noChangeAspect="1" noMove="1" noResize="1" noEditPoints="1" noAdjustHandles="1" noChangeArrowheads="1" noChangeShapeType="1" noTextEdit="1"/>
              </p:cNvSpPr>
              <p:nvPr/>
            </p:nvSpPr>
            <p:spPr>
              <a:xfrm>
                <a:off x="2997150" y="4050784"/>
                <a:ext cx="6105378"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1921995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Παρών</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ισχυρότερο υλικό είχε ως αποτέλεσμα 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Raytracing</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να είναι εφικτός στόχος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Μέλλον είναι</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735520"/>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a:solidFill>
                  <a:srgbClr val="D5FA68"/>
                </a:solidFill>
                <a:latin typeface="Arial" panose="020B0604020202020204" pitchFamily="34" charset="0"/>
                <a:cs typeface="Arial" panose="020B0604020202020204" pitchFamily="34" charset="0"/>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140800" y="3897669"/>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Αυτό στην πραγματικότητα συμβαίνει ήδη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b="1" kern="0" dirty="0">
                <a:solidFill>
                  <a:srgbClr val="FFFFFF"/>
                </a:solidFill>
              </a:rPr>
              <a:t>Επαναστατικό</a:t>
            </a:r>
            <a:r>
              <a:rPr lang="en-US" sz="1800" b="1" kern="0" dirty="0">
                <a:solidFill>
                  <a:srgbClr val="FFFFFF"/>
                </a:solidFill>
              </a:rPr>
              <a:t>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A1596-E3D9-4AA8-87EB-44C0417EA514}"/>
              </a:ext>
            </a:extLst>
          </p:cNvPr>
          <p:cNvSpPr txBox="1"/>
          <p:nvPr/>
        </p:nvSpPr>
        <p:spPr>
          <a:xfrm>
            <a:off x="1126837" y="1123240"/>
            <a:ext cx="9280525" cy="4611519"/>
          </a:xfrm>
          <a:prstGeom prst="rect">
            <a:avLst/>
          </a:prstGeom>
          <a:noFill/>
        </p:spPr>
        <p:txBody>
          <a:bodyPr wrap="square">
            <a:spAutoFit/>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Θα ήθελα να ευχαριστήσω θερμά όλους όσους συνέβαλαν με τον τρόπο τους στην επιτυχή εκπόνηση της διπλωματικής μου εργασίας, και ιδιαιτέρως τον υπεύθυνο καθηγητή για την διπλωματική μου εργασία κύριο </a:t>
            </a:r>
            <a:r>
              <a:rPr lang="el-GR" sz="1800" dirty="0" err="1">
                <a:effectLst/>
                <a:latin typeface="Arial" panose="020B0604020202020204" pitchFamily="34" charset="0"/>
                <a:ea typeface="Calibri" panose="020F0502020204030204" pitchFamily="34" charset="0"/>
                <a:cs typeface="Arial" panose="020B0604020202020204" pitchFamily="34" charset="0"/>
              </a:rPr>
              <a:t>Φραντζίδη</a:t>
            </a:r>
            <a:r>
              <a:rPr lang="el-GR" sz="1800" dirty="0">
                <a:effectLst/>
                <a:latin typeface="Arial" panose="020B0604020202020204" pitchFamily="34" charset="0"/>
                <a:ea typeface="Calibri" panose="020F0502020204030204" pitchFamily="34" charset="0"/>
                <a:cs typeface="Arial" panose="020B0604020202020204" pitchFamily="34" charset="0"/>
              </a:rPr>
              <a:t> Χρήστο ήταν πάντοτε πρόθυμος και διαθέσιμος να μου λύσει οποιαδήποτε απορία, ενώ παράλληλα με καθοδήγησε με τις πολύτιμες συμβουλές του στην σωστή συγγραφή της εργασίας αλλά και άλλους καθηγητές/υπεύθυνους του προγράμματος της σχολής μου με παροχή σεμιναρίων/</a:t>
            </a:r>
            <a:r>
              <a:rPr lang="en-US" sz="1800" dirty="0">
                <a:effectLst/>
                <a:latin typeface="Arial" panose="020B0604020202020204" pitchFamily="34" charset="0"/>
                <a:ea typeface="Calibri" panose="020F0502020204030204" pitchFamily="34" charset="0"/>
                <a:cs typeface="Arial" panose="020B0604020202020204" pitchFamily="34" charset="0"/>
              </a:rPr>
              <a:t>workshops</a:t>
            </a:r>
            <a:r>
              <a:rPr lang="el-GR" sz="1800" dirty="0">
                <a:effectLst/>
                <a:latin typeface="Arial" panose="020B0604020202020204" pitchFamily="34" charset="0"/>
                <a:ea typeface="Calibri" panose="020F0502020204030204" pitchFamily="34" charset="0"/>
                <a:cs typeface="Arial" panose="020B0604020202020204" pitchFamily="34" charset="0"/>
              </a:rPr>
              <a:t> ενημερώσεων δεξιοτήτων και νέας γνώσεις αλλά και υποστήριξη διαδικτυακών </a:t>
            </a:r>
            <a:r>
              <a:rPr lang="el-GR" sz="1800" dirty="0" err="1">
                <a:effectLst/>
                <a:latin typeface="Arial" panose="020B0604020202020204" pitchFamily="34" charset="0"/>
                <a:ea typeface="Calibri" panose="020F0502020204030204" pitchFamily="34" charset="0"/>
                <a:cs typeface="Arial" panose="020B0604020202020204" pitchFamily="34" charset="0"/>
              </a:rPr>
              <a:t>πλατφόρμων</a:t>
            </a:r>
            <a:r>
              <a:rPr lang="el-GR" sz="1800" dirty="0">
                <a:effectLst/>
                <a:latin typeface="Arial" panose="020B0604020202020204" pitchFamily="34" charset="0"/>
                <a:ea typeface="Calibri" panose="020F0502020204030204" pitchFamily="34" charset="0"/>
                <a:cs typeface="Arial" panose="020B0604020202020204" pitchFamily="34" charset="0"/>
              </a:rPr>
              <a:t> του κολλεγίου και πληθώρα υλικού της βιβλιοθήκη του </a:t>
            </a:r>
            <a:r>
              <a:rPr lang="en-US" sz="1800" dirty="0">
                <a:effectLst/>
                <a:latin typeface="Arial" panose="020B0604020202020204" pitchFamily="34" charset="0"/>
                <a:ea typeface="Calibri" panose="020F0502020204030204" pitchFamily="34" charset="0"/>
                <a:cs typeface="Arial" panose="020B0604020202020204" pitchFamily="34" charset="0"/>
              </a:rPr>
              <a:t>AMC</a:t>
            </a:r>
            <a:r>
              <a:rPr lang="el-GR" sz="1800" dirty="0">
                <a:effectLst/>
                <a:latin typeface="Arial" panose="020B0604020202020204" pitchFamily="34" charset="0"/>
                <a:ea typeface="Calibri" panose="020F0502020204030204" pitchFamily="34" charset="0"/>
                <a:cs typeface="Arial" panose="020B0604020202020204" pitchFamily="34" charset="0"/>
              </a:rPr>
              <a:t> Μητροπολιτικού για την διεκπεραίωση της εργασίας αυτής. Επιπλέον, θα ήθελα να πω και ένα μεγάλο ευχαριστώ στην οικογένεια μου (γονείς/παππούδες)  και τα ζωάκια μου (</a:t>
            </a:r>
            <a:r>
              <a:rPr lang="en-US" sz="1800" i="1" dirty="0">
                <a:effectLst/>
                <a:latin typeface="Arial" panose="020B0604020202020204" pitchFamily="34" charset="0"/>
                <a:ea typeface="Calibri" panose="020F0502020204030204" pitchFamily="34" charset="0"/>
                <a:cs typeface="Arial" panose="020B0604020202020204" pitchFamily="34" charset="0"/>
              </a:rPr>
              <a:t>dogs</a:t>
            </a:r>
            <a:r>
              <a:rPr lang="el-GR" sz="1800" dirty="0">
                <a:effectLst/>
                <a:latin typeface="Arial" panose="020B0604020202020204" pitchFamily="34" charset="0"/>
                <a:ea typeface="Calibri" panose="020F0502020204030204" pitchFamily="34" charset="0"/>
                <a:cs typeface="Arial" panose="020B0604020202020204" pitchFamily="34" charset="0"/>
              </a:rPr>
              <a:t>), οι οποίοι με στήριξαν και με ενθάρρυναν καθ’ όλη τη διάρκεια.</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EF09222-4F8D-4825-9E4F-F45890C9908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ΕΥΧΑΡΙΣΤΙΕΣ</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0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latin typeface="Arial" panose="020B0604020202020204" pitchFamily="34" charset="0"/>
                <a:cs typeface="Arial" panose="020B0604020202020204" pitchFamily="34" charset="0"/>
              </a:rPr>
              <a:t>Ένα </a:t>
            </a:r>
            <a:r>
              <a:rPr lang="el-GR" sz="1800" dirty="0" err="1">
                <a:latin typeface="Arial" panose="020B0604020202020204" pitchFamily="34" charset="0"/>
                <a:cs typeface="Arial" panose="020B0604020202020204" pitchFamily="34" charset="0"/>
              </a:rPr>
              <a:t>πολυπλατφορμικό</a:t>
            </a:r>
            <a:r>
              <a:rPr lang="el-GR" sz="1800" dirty="0">
                <a:latin typeface="Arial" panose="020B0604020202020204" pitchFamily="34" charset="0"/>
                <a:cs typeface="Arial" panose="020B0604020202020204" pitchFamily="34" charset="0"/>
              </a:rPr>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latin typeface="Arial" panose="020B0604020202020204" pitchFamily="34" charset="0"/>
              <a:cs typeface="Arial" panose="020B0604020202020204" pitchFamily="34" charset="0"/>
            </a:endParaRP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2" y="2593650"/>
            <a:ext cx="4053637"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098" y="3512624"/>
            <a:ext cx="474247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Interactive Genre Gameplay</a:t>
            </a:r>
            <a:r>
              <a:rPr lang="en-US" sz="1800" b="1" kern="0" dirty="0">
                <a:solidFill>
                  <a:srgbClr val="D5FA68"/>
                </a:solidFill>
                <a:latin typeface="Arial" panose="020B0604020202020204" pitchFamily="34" charset="0"/>
                <a:cs typeface="Arial" panose="020B0604020202020204" pitchFamily="34" charset="0"/>
              </a:rPr>
              <a:t> Mechanics</a:t>
            </a:r>
            <a:endPar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Multiplayer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endParaRPr lang="el-GR" dirty="0">
              <a:solidFill>
                <a:srgbClr val="D5FA68"/>
              </a:solidFill>
              <a:latin typeface="Sora" pitchFamily="2" charset="0"/>
              <a:cs typeface="Sora" pitchFamily="2" charset="0"/>
            </a:endParaRP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VoIP</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a:xfrm>
            <a:off x="1141456" y="475447"/>
            <a:ext cx="9905955" cy="2218116"/>
          </a:xfrm>
        </p:spPr>
        <p:txBody>
          <a:bodyPr/>
          <a:lstStyle/>
          <a:p>
            <a:r>
              <a:rPr lang="el-GR" b="1" dirty="0">
                <a:latin typeface="Arial" panose="020B0604020202020204" pitchFamily="34" charset="0"/>
                <a:cs typeface="Arial" panose="020B0604020202020204" pitchFamily="34" charset="0"/>
              </a:rPr>
              <a:t>ΕΜΠΕΙΡΙΑ ΧΡΗΣΤΗ</a:t>
            </a:r>
            <a:endParaRPr lang="en-US" b="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60942" y="1917378"/>
            <a:ext cx="9904459" cy="4721518"/>
          </a:xfrm>
        </p:spPr>
        <p:txBody>
          <a:bodyPr>
            <a:noAutofit/>
          </a:bodyPr>
          <a:lstStyle/>
          <a:p>
            <a:r>
              <a:rPr lang="el-GR" dirty="0">
                <a:solidFill>
                  <a:srgbClr val="D5FA68"/>
                </a:solidFill>
                <a:latin typeface="Arial" panose="020B0604020202020204" pitchFamily="34" charset="0"/>
                <a:cs typeface="Arial" panose="020B0604020202020204" pitchFamily="34" charset="0"/>
              </a:rPr>
              <a:t>Όπως συμβαίνει με κάθε σχέδιο προϊόντος, πρέπει να βασίζεται στο χρήστη</a:t>
            </a:r>
            <a:endParaRPr lang="en-US" dirty="0">
              <a:solidFill>
                <a:srgbClr val="D5FA68"/>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dirty="0">
                <a:latin typeface="Arial" panose="020B0604020202020204" pitchFamily="34" charset="0"/>
                <a:cs typeface="Arial" panose="020B0604020202020204" pitchFamily="34" charset="0"/>
              </a:rPr>
              <a:t>Ακολουθούμε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Ισορροπία εσωτερικών συστημάτων που δημιουργούν μια αρμονική εμπειρία αντί για διακυμάνσεις</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Ανάλογα με το καλλιτεχνικό στυλ χρησιμοποιήστε το ως βασική κατεύθυνση. Δώστε το άγγιγμα της αίσθησης που θέλετε να προφέρετε</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Σκεφτείτε πάντα ότι είναι κάτι περισσότερο από ένα πρόγραμμα, είναι ένα προϊόν και </a:t>
            </a:r>
            <a:r>
              <a:rPr lang="el-GR" dirty="0">
                <a:solidFill>
                  <a:srgbClr val="D5FA68"/>
                </a:solidFill>
                <a:latin typeface="Arial" panose="020B0604020202020204" pitchFamily="34" charset="0"/>
                <a:cs typeface="Arial" panose="020B0604020202020204" pitchFamily="34" charset="0"/>
              </a:rPr>
              <a:t>«</a:t>
            </a:r>
            <a:r>
              <a:rPr lang="en-US" dirty="0">
                <a:solidFill>
                  <a:srgbClr val="D5FA68"/>
                </a:solidFill>
                <a:latin typeface="Arial" panose="020B0604020202020204" pitchFamily="34" charset="0"/>
                <a:cs typeface="Arial" panose="020B0604020202020204" pitchFamily="34" charset="0"/>
              </a:rPr>
              <a:t>just as good software is never done, good product design principles are never done</a:t>
            </a:r>
            <a:r>
              <a:rPr lang="el-GR" dirty="0">
                <a:solidFill>
                  <a:srgbClr val="D5FA68"/>
                </a:solidFill>
                <a:latin typeface="Arial" panose="020B0604020202020204" pitchFamily="34" charset="0"/>
                <a:cs typeface="Arial" panose="020B0604020202020204" pitchFamily="34" charset="0"/>
              </a:rPr>
              <a:t>»</a:t>
            </a:r>
            <a:endParaRPr lang="en-US" dirty="0">
              <a:solidFill>
                <a:srgbClr val="D5FA68"/>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Αυτό μας κάνει να καλωσορίσουμε κάθε αλλαγή/νέα ιδέα</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9" y="4211138"/>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245169"/>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1C1BE0-8AAA-43F6-9CAD-B663F7DA0C00}"/>
              </a:ext>
            </a:extLst>
          </p:cNvPr>
          <p:cNvSpPr>
            <a:spLocks noGrp="1"/>
          </p:cNvSpPr>
          <p:nvPr>
            <p:ph type="body" sz="half" idx="2"/>
          </p:nvPr>
        </p:nvSpPr>
        <p:spPr>
          <a:xfrm>
            <a:off x="1143770" y="927100"/>
            <a:ext cx="11048230" cy="6007100"/>
          </a:xfrm>
        </p:spPr>
        <p:txBody>
          <a:bodyPr>
            <a:noAutofit/>
          </a:bodyPr>
          <a:lstStyle/>
          <a:p>
            <a:pPr marL="342900" marR="0" lvl="0" indent="-342900" algn="just">
              <a:lnSpc>
                <a:spcPct val="150000"/>
              </a:lnSpc>
              <a:spcBef>
                <a:spcPts val="0"/>
              </a:spcBef>
              <a:spcAft>
                <a:spcPts val="0"/>
              </a:spcAft>
              <a:buFont typeface="+mj-lt"/>
              <a:buAutoNum type="arabicPeriod"/>
            </a:pPr>
            <a:r>
              <a:rPr lang="el-GR"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dirty="0">
                <a:effectLst/>
                <a:latin typeface="Arial" panose="020B0604020202020204" pitchFamily="34" charset="0"/>
                <a:ea typeface="Calibri" panose="020F0502020204030204" pitchFamily="34" charset="0"/>
                <a:cs typeface="Arial" panose="020B0604020202020204" pitchFamily="34" charset="0"/>
              </a:rPr>
              <a:t>top trend Feature</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a:t>
            </a:r>
            <a:endParaRPr lang="en-US"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l-GR" dirty="0">
                <a:effectLst/>
                <a:latin typeface="Arial" panose="020B0604020202020204" pitchFamily="34" charset="0"/>
                <a:ea typeface="Calibri" panose="020F0502020204030204" pitchFamily="34" charset="0"/>
                <a:cs typeface="Arial" panose="020B0604020202020204" pitchFamily="34" charset="0"/>
              </a:rPr>
              <a:t>Επιλογή</a:t>
            </a:r>
            <a:r>
              <a:rPr lang="en-US"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dirty="0">
                <a:effectLst/>
                <a:latin typeface="Arial" panose="020B0604020202020204" pitchFamily="34" charset="0"/>
                <a:ea typeface="Calibri" panose="020F0502020204030204" pitchFamily="34" charset="0"/>
                <a:cs typeface="Arial" panose="020B0604020202020204" pitchFamily="34" charset="0"/>
              </a:rPr>
              <a:t> i.e., </a:t>
            </a:r>
            <a:r>
              <a:rPr lang="el-GR" dirty="0">
                <a:effectLst/>
                <a:latin typeface="Arial" panose="020B0604020202020204" pitchFamily="34" charset="0"/>
                <a:ea typeface="Calibri" panose="020F0502020204030204" pitchFamily="34" charset="0"/>
                <a:cs typeface="Arial" panose="020B0604020202020204" pitchFamily="34" charset="0"/>
              </a:rPr>
              <a:t>ή</a:t>
            </a:r>
            <a:r>
              <a:rPr lang="en-US" dirty="0">
                <a:effectLst/>
                <a:latin typeface="Arial" panose="020B0604020202020204" pitchFamily="34" charset="0"/>
                <a:ea typeface="Calibri" panose="020F0502020204030204" pitchFamily="34" charset="0"/>
                <a:cs typeface="Arial" panose="020B0604020202020204" pitchFamily="34" charset="0"/>
              </a:rPr>
              <a:t>/</a:t>
            </a:r>
            <a:r>
              <a:rPr lang="el-GR" dirty="0">
                <a:effectLst/>
                <a:latin typeface="Arial" panose="020B0604020202020204" pitchFamily="34" charset="0"/>
                <a:ea typeface="Calibri" panose="020F0502020204030204" pitchFamily="34" charset="0"/>
                <a:cs typeface="Arial" panose="020B0604020202020204" pitchFamily="34" charset="0"/>
              </a:rPr>
              <a:t>και</a:t>
            </a:r>
            <a:r>
              <a:rPr lang="en-US" dirty="0">
                <a:effectLst/>
                <a:latin typeface="Arial" panose="020B0604020202020204" pitchFamily="34" charset="0"/>
                <a:ea typeface="Calibri" panose="020F0502020204030204" pitchFamily="34" charset="0"/>
                <a:cs typeface="Arial" panose="020B0604020202020204" pitchFamily="34" charset="0"/>
              </a:rPr>
              <a:t> agile + DevOps)</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Level Blocking out/</a:t>
            </a:r>
            <a:r>
              <a:rPr lang="en-US" dirty="0" err="1">
                <a:effectLst/>
                <a:latin typeface="Arial" panose="020B0604020202020204" pitchFamily="34" charset="0"/>
                <a:ea typeface="Calibri" panose="020F0502020204030204" pitchFamily="34" charset="0"/>
                <a:cs typeface="Arial" panose="020B0604020202020204" pitchFamily="34" charset="0"/>
              </a:rPr>
              <a:t>whiteBoxing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Testing</a:t>
            </a:r>
            <a:r>
              <a:rPr lang="el-GR" dirty="0">
                <a:effectLst/>
                <a:latin typeface="Arial" panose="020B0604020202020204" pitchFamily="34" charset="0"/>
                <a:ea typeface="Calibri" panose="020F0502020204030204" pitchFamily="34" charset="0"/>
                <a:cs typeface="Arial" panose="020B0604020202020204" pitchFamily="34" charset="0"/>
              </a:rPr>
              <a:t> + </a:t>
            </a:r>
            <a:r>
              <a:rPr lang="en-US" dirty="0">
                <a:effectLst/>
                <a:latin typeface="Arial" panose="020B0604020202020204" pitchFamily="34" charset="0"/>
                <a:ea typeface="Calibri" panose="020F0502020204030204" pitchFamily="34" charset="0"/>
                <a:cs typeface="Arial" panose="020B0604020202020204" pitchFamily="34" charset="0"/>
              </a:rPr>
              <a:t>logging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Finalize results</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Testing + logging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Deploy</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Production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l-GR"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i="1" dirty="0">
                <a:effectLst/>
                <a:latin typeface="Arial" panose="020B0604020202020204" pitchFamily="34" charset="0"/>
                <a:ea typeface="Calibri" panose="020F0502020204030204" pitchFamily="34" charset="0"/>
                <a:cs typeface="Arial" panose="020B0604020202020204" pitchFamily="34" charset="0"/>
              </a:rPr>
              <a:t>Guidelines</a:t>
            </a:r>
            <a:r>
              <a:rPr lang="el-GR"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Support &amp; Q&amp;A</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2">
            <a:extLst>
              <a:ext uri="{FF2B5EF4-FFF2-40B4-BE49-F238E27FC236}">
                <a16:creationId xmlns:a16="http://schemas.microsoft.com/office/drawing/2014/main" id="{FCE9F113-E850-47E6-BB3B-FF622A65F7D5}"/>
              </a:ext>
            </a:extLst>
          </p:cNvPr>
          <p:cNvSpPr txBox="1">
            <a:spLocks/>
          </p:cNvSpPr>
          <p:nvPr/>
        </p:nvSpPr>
        <p:spPr>
          <a:xfrm>
            <a:off x="1143770" y="241300"/>
            <a:ext cx="11048230" cy="685800"/>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effectLst>
                  <a:outerShdw blurRad="152400" dist="38100" dir="2700000" algn="tl">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effectLst>
                  <a:outerShdw blurRad="152400" dist="38100" dir="2700000" algn="tl">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effectLst>
                  <a:outerShdw blurRad="152400" dist="38100" dir="2700000" algn="tl">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800" b="1" dirty="0">
                <a:effectLst/>
                <a:latin typeface="Arial" panose="020B0604020202020204" pitchFamily="34" charset="0"/>
                <a:cs typeface="Arial" panose="020B0604020202020204" pitchFamily="34" charset="0"/>
              </a:rPr>
              <a:t>Product Steps</a:t>
            </a:r>
          </a:p>
        </p:txBody>
      </p:sp>
    </p:spTree>
    <p:extLst>
      <p:ext uri="{BB962C8B-B14F-4D97-AF65-F5344CB8AC3E}">
        <p14:creationId xmlns:p14="http://schemas.microsoft.com/office/powerpoint/2010/main" val="4099384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TextBox 68">
            <a:extLst>
              <a:ext uri="{FF2B5EF4-FFF2-40B4-BE49-F238E27FC236}">
                <a16:creationId xmlns:a16="http://schemas.microsoft.com/office/drawing/2014/main" id="{C2F0F306-15CA-4359-8793-90A2B0980F47}"/>
              </a:ext>
            </a:extLst>
          </p:cNvPr>
          <p:cNvSpPr txBox="1"/>
          <p:nvPr/>
        </p:nvSpPr>
        <p:spPr>
          <a:xfrm>
            <a:off x="1409116" y="732447"/>
            <a:ext cx="9346474" cy="5442516"/>
          </a:xfrm>
          <a:prstGeom prst="rect">
            <a:avLst/>
          </a:prstGeom>
          <a:noFill/>
        </p:spPr>
        <p:txBody>
          <a:bodyPr wrap="square">
            <a:spAutoFit/>
          </a:bodyPr>
          <a:lstStyle/>
          <a:p>
            <a:pPr marL="0" marR="0" algn="just">
              <a:lnSpc>
                <a:spcPct val="150000"/>
              </a:lnSpc>
              <a:spcBef>
                <a:spcPts val="0"/>
              </a:spcBef>
              <a:spcAft>
                <a:spcPts val="800"/>
              </a:spcAft>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58" name="TextBox 57">
            <a:extLst>
              <a:ext uri="{FF2B5EF4-FFF2-40B4-BE49-F238E27FC236}">
                <a16:creationId xmlns:a16="http://schemas.microsoft.com/office/drawing/2014/main" id="{845768F9-54EF-4B55-BE98-8C5921869616}"/>
              </a:ext>
            </a:extLst>
          </p:cNvPr>
          <p:cNvSpPr txBox="1"/>
          <p:nvPr/>
        </p:nvSpPr>
        <p:spPr>
          <a:xfrm>
            <a:off x="1422763" y="131439"/>
            <a:ext cx="1593706" cy="461665"/>
          </a:xfrm>
          <a:prstGeom prst="rect">
            <a:avLst/>
          </a:prstGeom>
          <a:noFill/>
        </p:spPr>
        <p:txBody>
          <a:bodyPr wrap="none" rtlCol="0">
            <a:spAutoFit/>
          </a:bodyPr>
          <a:lstStyle/>
          <a:p>
            <a:r>
              <a:rPr lang="el-GR" sz="2400" b="1" dirty="0"/>
              <a:t>ΠΕΡΙΛΗΨΗ</a:t>
            </a:r>
            <a:endParaRPr lang="en-US" sz="2400" b="1" dirty="0">
              <a:latin typeface="Saira SemiCondensed ExtraBold" panose="00000906000000000000" pitchFamily="2" charset="0"/>
            </a:endParaRPr>
          </a:p>
        </p:txBody>
      </p:sp>
    </p:spTree>
    <p:extLst>
      <p:ext uri="{BB962C8B-B14F-4D97-AF65-F5344CB8AC3E}">
        <p14:creationId xmlns:p14="http://schemas.microsoft.com/office/powerpoint/2010/main" val="1272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VoIP</a:t>
            </a:r>
            <a:r>
              <a:rPr lang="en-US" dirty="0">
                <a:solidFill>
                  <a:srgbClr val="DDC855"/>
                </a:solidFill>
              </a:rPr>
              <a:t> Showcase</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68444" y="1629995"/>
            <a:ext cx="1138074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11312296"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Marketplace Asset] Unreal Engine VoIP Voice Chat System for Multiplayer Blueprint #1 Showcase">
            <a:hlinkClick r:id="" action="ppaction://media"/>
            <a:extLst>
              <a:ext uri="{FF2B5EF4-FFF2-40B4-BE49-F238E27FC236}">
                <a16:creationId xmlns:a16="http://schemas.microsoft.com/office/drawing/2014/main" id="{CF4315BB-7A70-4AD8-ABF3-B5E75DF3FC48}"/>
              </a:ext>
            </a:extLst>
          </p:cNvPr>
          <p:cNvPicPr>
            <a:picLocks noRot="1" noChangeAspect="1"/>
          </p:cNvPicPr>
          <p:nvPr>
            <a:videoFile r:link="rId1"/>
            <p:custDataLst>
              <p:tags r:id="rId2"/>
            </p:custDataLst>
          </p:nvPr>
        </p:nvPicPr>
        <p:blipFill>
          <a:blip r:embed="rId7"/>
          <a:stretch>
            <a:fillRect/>
          </a:stretch>
        </p:blipFill>
        <p:spPr>
          <a:xfrm>
            <a:off x="3030947" y="1707461"/>
            <a:ext cx="5861386" cy="4396040"/>
          </a:xfrm>
          <a:prstGeom prst="rect">
            <a:avLst/>
          </a:prstGeom>
        </p:spPr>
      </p:pic>
    </p:spTree>
    <p:extLst>
      <p:ext uri="{BB962C8B-B14F-4D97-AF65-F5344CB8AC3E}">
        <p14:creationId xmlns:p14="http://schemas.microsoft.com/office/powerpoint/2010/main" val="2315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2" y="4257630"/>
            <a:ext cx="3654082"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Ανάπτυξη</a:t>
            </a:r>
            <a:endParaRPr lang="en-US" sz="2000" b="1"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4451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a:t>
            </a:r>
            <a:r>
              <a:rPr lang="en-US" sz="2400" dirty="0">
                <a:effectLst/>
                <a:latin typeface="Arial" panose="020B0604020202020204" pitchFamily="34" charset="0"/>
                <a:ea typeface="Calibri" panose="020F0502020204030204" pitchFamily="34" charset="0"/>
                <a:cs typeface="Arial" panose="020B0604020202020204" pitchFamily="34" charset="0"/>
              </a:rPr>
              <a:t>idea</a:t>
            </a:r>
            <a:r>
              <a:rPr lang="el-GR" sz="2400" dirty="0">
                <a:effectLst/>
                <a:latin typeface="Arial" panose="020B0604020202020204" pitchFamily="34" charset="0"/>
                <a:ea typeface="Calibri" panose="020F0502020204030204" pitchFamily="34" charset="0"/>
                <a:cs typeface="Arial" panose="020B0604020202020204" pitchFamily="34" charset="0"/>
              </a:rPr>
              <a:t> -&gt; </a:t>
            </a:r>
            <a:r>
              <a:rPr lang="en-US" sz="2400" dirty="0">
                <a:effectLst/>
                <a:latin typeface="Arial" panose="020B0604020202020204" pitchFamily="34" charset="0"/>
                <a:ea typeface="Calibri" panose="020F0502020204030204" pitchFamily="34" charset="0"/>
                <a:cs typeface="Arial" panose="020B0604020202020204" pitchFamily="34" charset="0"/>
              </a:rPr>
              <a:t>reality</a:t>
            </a:r>
            <a:r>
              <a:rPr lang="el-GR"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Το παρών </a:t>
            </a:r>
            <a:r>
              <a:rPr lang="en-US" sz="2800" b="1" dirty="0">
                <a:latin typeface="Arial" panose="020B0604020202020204" pitchFamily="34" charset="0"/>
                <a:cs typeface="Arial" panose="020B0604020202020204" pitchFamily="34" charset="0"/>
              </a:rPr>
              <a:t>implementation </a:t>
            </a:r>
            <a:r>
              <a:rPr lang="el-GR" sz="2800" b="1" dirty="0">
                <a:latin typeface="Arial" panose="020B0604020202020204" pitchFamily="34" charset="0"/>
                <a:cs typeface="Arial" panose="020B0604020202020204" pitchFamily="34" charset="0"/>
              </a:rPr>
              <a:t>του </a:t>
            </a:r>
            <a:r>
              <a:rPr lang="en-US" sz="2800" b="1" dirty="0">
                <a:latin typeface="Arial" panose="020B0604020202020204" pitchFamily="34" charset="0"/>
                <a:cs typeface="Arial" panose="020B0604020202020204" pitchFamily="34" charset="0"/>
              </a:rPr>
              <a:t>Project</a:t>
            </a:r>
          </a:p>
        </p:txBody>
      </p:sp>
    </p:spTree>
    <p:extLst>
      <p:ext uri="{BB962C8B-B14F-4D97-AF65-F5344CB8AC3E}">
        <p14:creationId xmlns:p14="http://schemas.microsoft.com/office/powerpoint/2010/main" val="304093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89" y="4853819"/>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6" y="4853819"/>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786529"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756566"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784545"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754582"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784545"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754582"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600" kern="0" dirty="0">
                <a:solidFill>
                  <a:srgbClr val="FFFFFF"/>
                </a:solidFill>
                <a:latin typeface="Arial" panose="020B0604020202020204" pitchFamily="34" charset="0"/>
                <a:cs typeface="Arial" panose="020B0604020202020204" pitchFamily="34" charset="0"/>
              </a:rPr>
              <a:t>Έρευνα για το </a:t>
            </a:r>
            <a:r>
              <a:rPr lang="en-US" sz="16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600" kern="0" dirty="0">
                <a:solidFill>
                  <a:srgbClr val="FFFFFF"/>
                </a:solidFill>
                <a:latin typeface="Arial" panose="020B0604020202020204" pitchFamily="34" charset="0"/>
                <a:cs typeface="Arial" panose="020B0604020202020204" pitchFamily="34" charset="0"/>
              </a:rPr>
              <a:t>Gameplay Mechanics</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0022" y="3380124"/>
            <a:ext cx="3618794"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569358"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569355"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569358"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569354" y="3545972"/>
            <a:ext cx="3911428" cy="15269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600" kern="0" dirty="0">
                <a:solidFill>
                  <a:srgbClr val="FFFFFF"/>
                </a:solidFill>
                <a:latin typeface="Arial" panose="020B0604020202020204" pitchFamily="34" charset="0"/>
                <a:cs typeface="Arial" panose="020B0604020202020204" pitchFamily="34" charset="0"/>
              </a:rPr>
              <a:t>Ανάπτυξη</a:t>
            </a:r>
            <a:endParaRPr lang="en-US" sz="16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8" y="5021938"/>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70022" y="5601601"/>
            <a:ext cx="3150264"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1600" kern="0" dirty="0">
                <a:solidFill>
                  <a:srgbClr val="FFFFFF"/>
                </a:solidFill>
                <a:latin typeface="Arial" panose="020B0604020202020204" pitchFamily="34" charset="0"/>
                <a:cs typeface="Arial" panose="020B0604020202020204" pitchFamily="34" charset="0"/>
              </a:rPr>
              <a:t> Mechanics</a:t>
            </a:r>
          </a:p>
          <a:p>
            <a:pPr marL="285750" indent="-285750" defTabSz="914400">
              <a:buClr>
                <a:schemeClr val="tx1"/>
              </a:buClr>
              <a:buSzPts val="1100"/>
              <a:buFont typeface="Arial" panose="020B0604020202020204" pitchFamily="34" charset="0"/>
              <a:buChar char="•"/>
            </a:pPr>
            <a:r>
              <a:rPr lang="el-GR" sz="1600" kern="0" dirty="0">
                <a:solidFill>
                  <a:srgbClr val="FFFFFF"/>
                </a:solidFill>
                <a:latin typeface="Arial" panose="020B0604020202020204" pitchFamily="34" charset="0"/>
                <a:cs typeface="Arial" panose="020B0604020202020204" pitchFamily="34" charset="0"/>
              </a:rPr>
              <a:t>Αποτελέσματα</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569355" y="521602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587504" y="5428186"/>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6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805055" y="5147048"/>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96" name="Google Shape;790;p51">
            <a:extLst>
              <a:ext uri="{FF2B5EF4-FFF2-40B4-BE49-F238E27FC236}">
                <a16:creationId xmlns:a16="http://schemas.microsoft.com/office/drawing/2014/main" id="{289309BD-42B4-4FAD-BD05-4E5CF88F6A72}"/>
              </a:ext>
            </a:extLst>
          </p:cNvPr>
          <p:cNvSpPr txBox="1">
            <a:spLocks/>
          </p:cNvSpPr>
          <p:nvPr/>
        </p:nvSpPr>
        <p:spPr>
          <a:xfrm>
            <a:off x="2077188" y="1664948"/>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spTree>
    <p:extLst>
      <p:ext uri="{BB962C8B-B14F-4D97-AF65-F5344CB8AC3E}">
        <p14:creationId xmlns:p14="http://schemas.microsoft.com/office/powerpoint/2010/main" val="367217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6849" y="2714262"/>
            <a:ext cx="4830164" cy="8862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 - </a:t>
            </a: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6917" y="3497578"/>
            <a:ext cx="2840389"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8349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err="1">
                <a:solidFill>
                  <a:srgbClr val="FFFFFF"/>
                </a:solidFill>
                <a:latin typeface="Arial" panose="020B0604020202020204" pitchFamily="34" charset="0"/>
                <a:cs typeface="Arial" panose="020B0604020202020204" pitchFamily="34" charset="0"/>
              </a:rPr>
              <a:t>Διεπαφές</a:t>
            </a:r>
            <a:r>
              <a:rPr lang="el-GR" sz="16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7586" y="3429000"/>
            <a:ext cx="3661234" cy="147177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C75B185_1EA8_4CAD_8B5B_26A39F50748F&quot;,&quot;SourceFullName&quot;:&quot;https://www.youtube.com/embed/2QcsIlXXc1M?feature=oembed&quot;,&quot;LastUpdate&quot;:&quot;2022-04-19 12:51 P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7089</TotalTime>
  <Words>3716</Words>
  <Application>Microsoft Office PowerPoint</Application>
  <PresentationFormat>Widescreen</PresentationFormat>
  <Paragraphs>482</Paragraphs>
  <Slides>48</Slides>
  <Notes>42</Notes>
  <HiddenSlides>0</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Arial</vt:lpstr>
      <vt:lpstr>Arial</vt:lpstr>
      <vt:lpstr>Arimo</vt:lpstr>
      <vt:lpstr>Calibri</vt:lpstr>
      <vt:lpstr>Cambria Math</vt:lpstr>
      <vt:lpstr>charter</vt:lpstr>
      <vt:lpstr>Cinzel</vt:lpstr>
      <vt:lpstr>Courier New</vt:lpstr>
      <vt:lpstr>Saira SemiCondensed</vt:lpstr>
      <vt:lpstr>Saira SemiCondensed ExtraBold</vt:lpstr>
      <vt:lpstr>Sora</vt:lpstr>
      <vt:lpstr>Tw Cen MT</vt:lpstr>
      <vt:lpstr>Circuit</vt:lpstr>
      <vt:lpstr>Advanced Gameplay Mechanics</vt:lpstr>
      <vt:lpstr>PowerPoint Presentation</vt:lpstr>
      <vt:lpstr>PowerPoint Presentation</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Gaming industry 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PowerPoint Presentation</vt:lpstr>
      <vt:lpstr>ΕΜΠΕΙΡΙΑ ΧΡΗΣΤΗ</vt:lpstr>
      <vt:lpstr>PowerPoint Presentation</vt:lpstr>
      <vt:lpstr>Gameplay mechanics - DEMO</vt:lpstr>
      <vt:lpstr>Gameplay mechanics - technical</vt:lpstr>
      <vt:lpstr>Gameplay mechanics – VoIP Showcase</vt:lpstr>
      <vt:lpstr>PowerPoint Presentation</vt:lpstr>
      <vt:lpstr>PowerPoint Presentation</vt:lpstr>
      <vt:lpstr>SDLC &amp; DEV-OPS for R&amp;D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665</cp:revision>
  <dcterms:created xsi:type="dcterms:W3CDTF">2021-12-20T17:41:23Z</dcterms:created>
  <dcterms:modified xsi:type="dcterms:W3CDTF">2022-04-19T09:57:51Z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